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880" r:id="rId1"/>
  </p:sldMasterIdLst>
  <p:notesMasterIdLst>
    <p:notesMasterId r:id="rId20"/>
  </p:notesMasterIdLst>
  <p:handoutMasterIdLst>
    <p:handoutMasterId r:id="rId21"/>
  </p:handoutMasterIdLst>
  <p:sldIdLst>
    <p:sldId id="256" r:id="rId2"/>
    <p:sldId id="403" r:id="rId3"/>
    <p:sldId id="306" r:id="rId4"/>
    <p:sldId id="290" r:id="rId5"/>
    <p:sldId id="307" r:id="rId6"/>
    <p:sldId id="320" r:id="rId7"/>
    <p:sldId id="406" r:id="rId8"/>
    <p:sldId id="280" r:id="rId9"/>
    <p:sldId id="314" r:id="rId10"/>
    <p:sldId id="301" r:id="rId11"/>
    <p:sldId id="352" r:id="rId12"/>
    <p:sldId id="410" r:id="rId13"/>
    <p:sldId id="409" r:id="rId14"/>
    <p:sldId id="408" r:id="rId15"/>
    <p:sldId id="407" r:id="rId16"/>
    <p:sldId id="411" r:id="rId17"/>
    <p:sldId id="412" r:id="rId18"/>
    <p:sldId id="304" r:id="rId19"/>
  </p:sldIdLst>
  <p:sldSz cx="9144000" cy="6858000" type="screen4x3"/>
  <p:notesSz cx="7019925" cy="9305925"/>
  <p:embeddedFontLst>
    <p:embeddedFont>
      <p:font typeface="Arial Black" panose="020B0A04020102020204" pitchFamily="34" charset="0"/>
      <p:bold r:id="rId22"/>
    </p:embeddedFont>
    <p:embeddedFont>
      <p:font typeface="Book Antiqua" panose="02040602050305030304" pitchFamily="18" charset="0"/>
      <p:regular r:id="rId23"/>
      <p:bold r:id="rId24"/>
      <p:italic r:id="rId25"/>
      <p:boldItalic r:id="rId26"/>
    </p:embeddedFont>
    <p:embeddedFont>
      <p:font typeface="Lucida Sans" panose="020B0602030504020204" pitchFamily="34" charset="0"/>
      <p:regular r:id="rId27"/>
      <p:bold r:id="rId28"/>
      <p:italic r:id="rId29"/>
      <p:boldItalic r:id="rId30"/>
    </p:embeddedFont>
    <p:embeddedFont>
      <p:font typeface="Wingdings 2" panose="05020102010507070707" pitchFamily="18" charset="2"/>
      <p:regular r:id="rId31"/>
    </p:embeddedFont>
    <p:embeddedFont>
      <p:font typeface="Wingdings 3" panose="05040102010807070707" pitchFamily="18" charset="2"/>
      <p:regular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399C8923-71EA-43D0-9C65-E3EA3DA4F767}">
          <p14:sldIdLst>
            <p14:sldId id="256"/>
            <p14:sldId id="403"/>
            <p14:sldId id="306"/>
            <p14:sldId id="290"/>
            <p14:sldId id="307"/>
            <p14:sldId id="320"/>
            <p14:sldId id="406"/>
            <p14:sldId id="280"/>
            <p14:sldId id="314"/>
          </p14:sldIdLst>
        </p14:section>
        <p14:section name="Untitled Section" id="{DCF227C2-520C-4F94-8A2D-545C9DA7556F}">
          <p14:sldIdLst>
            <p14:sldId id="301"/>
            <p14:sldId id="352"/>
            <p14:sldId id="410"/>
            <p14:sldId id="409"/>
            <p14:sldId id="408"/>
            <p14:sldId id="407"/>
            <p14:sldId id="411"/>
            <p14:sldId id="412"/>
            <p14:sldId id="30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D5A3"/>
    <a:srgbClr val="C4D0B5"/>
    <a:srgbClr val="6D7564"/>
    <a:srgbClr val="C7277B"/>
    <a:srgbClr val="2404AC"/>
    <a:srgbClr val="742EBA"/>
    <a:srgbClr val="990033"/>
    <a:srgbClr val="CBCBCB"/>
    <a:srgbClr val="000000"/>
    <a:srgbClr val="B8CC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0" autoAdjust="0"/>
    <p:restoredTop sz="96283" autoAdjust="0"/>
  </p:normalViewPr>
  <p:slideViewPr>
    <p:cSldViewPr>
      <p:cViewPr varScale="1">
        <p:scale>
          <a:sx n="104" d="100"/>
          <a:sy n="104" d="100"/>
        </p:scale>
        <p:origin x="1668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5.5731296202653567E-2"/>
          <c:y val="4.5298690451926298E-2"/>
          <c:w val="0.91980387199306513"/>
          <c:h val="0.7608461024682866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Emergency</c:v>
                </c:pt>
              </c:strCache>
            </c:strRef>
          </c:tx>
          <c:spPr>
            <a:solidFill>
              <a:srgbClr val="FF0000"/>
            </a:solidFill>
            <a:ln>
              <a:solidFill>
                <a:srgbClr val="000000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City of Lomita</c:v>
                </c:pt>
                <c:pt idx="2">
                  <c:v>LASD Target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4</c:v>
                </c:pt>
                <c:pt idx="2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0A7-4E16-8886-E765ECC9390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Priority</c:v>
                </c:pt>
              </c:strCache>
            </c:strRef>
          </c:tx>
          <c:spPr>
            <a:solidFill>
              <a:schemeClr val="tx2">
                <a:lumMod val="50000"/>
              </a:schemeClr>
            </a:solidFill>
            <a:ln>
              <a:solidFill>
                <a:srgbClr val="000000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City of Lomita</c:v>
                </c:pt>
                <c:pt idx="2">
                  <c:v>LASD Target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9</c:v>
                </c:pt>
                <c:pt idx="2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0A7-4E16-8886-E765ECC93903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Routine</c:v>
                </c:pt>
              </c:strCache>
            </c:strRef>
          </c:tx>
          <c:spPr>
            <a:solidFill>
              <a:srgbClr val="0070C0"/>
            </a:solidFill>
            <a:ln>
              <a:solidFill>
                <a:srgbClr val="000000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City of Lomita</c:v>
                </c:pt>
                <c:pt idx="2">
                  <c:v>LASD Target</c:v>
                </c:pt>
              </c:strCache>
            </c:strRef>
          </c:cat>
          <c:val>
            <c:numRef>
              <c:f>Sheet1!$D$2:$D$4</c:f>
              <c:numCache>
                <c:formatCode>General</c:formatCode>
                <c:ptCount val="3"/>
                <c:pt idx="0">
                  <c:v>35</c:v>
                </c:pt>
                <c:pt idx="2">
                  <c:v>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0A7-4E16-8886-E765ECC9390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"/>
        <c:axId val="486654568"/>
        <c:axId val="486650256"/>
      </c:barChart>
      <c:catAx>
        <c:axId val="48665456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baseline="0">
                <a:solidFill>
                  <a:srgbClr val="000000"/>
                </a:solidFill>
              </a:defRPr>
            </a:pPr>
            <a:endParaRPr lang="en-US"/>
          </a:p>
        </c:txPr>
        <c:crossAx val="486650256"/>
        <c:crosses val="autoZero"/>
        <c:auto val="1"/>
        <c:lblAlgn val="ctr"/>
        <c:lblOffset val="100"/>
        <c:noMultiLvlLbl val="0"/>
      </c:catAx>
      <c:valAx>
        <c:axId val="486650256"/>
        <c:scaling>
          <c:orientation val="minMax"/>
        </c:scaling>
        <c:delete val="0"/>
        <c:axPos val="l"/>
        <c:majorGridlines>
          <c:spPr>
            <a:ln>
              <a:noFill/>
            </a:ln>
          </c:spPr>
        </c:majorGridlines>
        <c:numFmt formatCode="General" sourceLinked="1"/>
        <c:majorTickMark val="out"/>
        <c:minorTickMark val="none"/>
        <c:tickLblPos val="nextTo"/>
        <c:crossAx val="486654568"/>
        <c:crosses val="autoZero"/>
        <c:crossBetween val="between"/>
      </c:valAx>
    </c:plotArea>
    <c:legend>
      <c:legendPos val="b"/>
      <c:overlay val="0"/>
      <c:txPr>
        <a:bodyPr/>
        <a:lstStyle/>
        <a:p>
          <a:pPr>
            <a:defRPr baseline="0">
              <a:solidFill>
                <a:schemeClr val="tx2">
                  <a:lumMod val="50000"/>
                </a:schemeClr>
              </a:solidFill>
            </a:defRPr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0.09278</cdr:x>
      <cdr:y>0.09091</cdr:y>
    </cdr:from>
    <cdr:to>
      <cdr:x>0.86598</cdr:x>
      <cdr:y>0.30303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685800" y="457200"/>
          <a:ext cx="5715000" cy="10668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4"/>
            <a:ext cx="3042604" cy="465614"/>
          </a:xfrm>
          <a:prstGeom prst="rect">
            <a:avLst/>
          </a:prstGeom>
        </p:spPr>
        <p:txBody>
          <a:bodyPr vert="horz" lIns="91065" tIns="45532" rIns="91065" bIns="45532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5734" y="4"/>
            <a:ext cx="3042604" cy="465614"/>
          </a:xfrm>
          <a:prstGeom prst="rect">
            <a:avLst/>
          </a:prstGeom>
        </p:spPr>
        <p:txBody>
          <a:bodyPr vert="horz" lIns="91065" tIns="45532" rIns="91065" bIns="45532" rtlCol="0"/>
          <a:lstStyle>
            <a:lvl1pPr algn="r">
              <a:defRPr sz="1200"/>
            </a:lvl1pPr>
          </a:lstStyle>
          <a:p>
            <a:fld id="{E074CE84-2C06-4541-8170-0CA0A3A605BE}" type="datetimeFigureOut">
              <a:rPr lang="en-US" smtClean="0"/>
              <a:pPr/>
              <a:t>6/3/2025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838726"/>
            <a:ext cx="3042604" cy="465614"/>
          </a:xfrm>
          <a:prstGeom prst="rect">
            <a:avLst/>
          </a:prstGeom>
        </p:spPr>
        <p:txBody>
          <a:bodyPr vert="horz" lIns="91065" tIns="45532" rIns="91065" bIns="45532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5734" y="8838726"/>
            <a:ext cx="3042604" cy="465614"/>
          </a:xfrm>
          <a:prstGeom prst="rect">
            <a:avLst/>
          </a:prstGeom>
        </p:spPr>
        <p:txBody>
          <a:bodyPr vert="horz" lIns="91065" tIns="45532" rIns="91065" bIns="45532" rtlCol="0" anchor="b"/>
          <a:lstStyle>
            <a:lvl1pPr algn="r">
              <a:defRPr sz="1200"/>
            </a:lvl1pPr>
          </a:lstStyle>
          <a:p>
            <a:fld id="{C648B6C0-7AE4-43F3-A786-DD383388620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19133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4" y="3"/>
            <a:ext cx="3041967" cy="465296"/>
          </a:xfrm>
          <a:prstGeom prst="rect">
            <a:avLst/>
          </a:prstGeom>
        </p:spPr>
        <p:txBody>
          <a:bodyPr vert="horz" lIns="92795" tIns="46397" rIns="92795" bIns="46397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6336" y="3"/>
            <a:ext cx="3041967" cy="465296"/>
          </a:xfrm>
          <a:prstGeom prst="rect">
            <a:avLst/>
          </a:prstGeom>
        </p:spPr>
        <p:txBody>
          <a:bodyPr vert="horz" lIns="92795" tIns="46397" rIns="92795" bIns="46397" rtlCol="0"/>
          <a:lstStyle>
            <a:lvl1pPr algn="r">
              <a:defRPr sz="1200"/>
            </a:lvl1pPr>
          </a:lstStyle>
          <a:p>
            <a:fld id="{9F267D73-3A78-4D61-84BD-1CC756856A88}" type="datetimeFigureOut">
              <a:rPr lang="en-US" smtClean="0"/>
              <a:pPr/>
              <a:t>6/3/2025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1375" cy="34893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795" tIns="46397" rIns="92795" bIns="46397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993" y="4420318"/>
            <a:ext cx="5615940" cy="4187666"/>
          </a:xfrm>
          <a:prstGeom prst="rect">
            <a:avLst/>
          </a:prstGeom>
        </p:spPr>
        <p:txBody>
          <a:bodyPr vert="horz" lIns="92795" tIns="46397" rIns="92795" bIns="46397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4" y="8839016"/>
            <a:ext cx="3041967" cy="465296"/>
          </a:xfrm>
          <a:prstGeom prst="rect">
            <a:avLst/>
          </a:prstGeom>
        </p:spPr>
        <p:txBody>
          <a:bodyPr vert="horz" lIns="92795" tIns="46397" rIns="92795" bIns="46397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6336" y="8839016"/>
            <a:ext cx="3041967" cy="465296"/>
          </a:xfrm>
          <a:prstGeom prst="rect">
            <a:avLst/>
          </a:prstGeom>
        </p:spPr>
        <p:txBody>
          <a:bodyPr vert="horz" lIns="92795" tIns="46397" rIns="92795" bIns="46397" rtlCol="0" anchor="b"/>
          <a:lstStyle>
            <a:lvl1pPr algn="r">
              <a:defRPr sz="1200"/>
            </a:lvl1pPr>
          </a:lstStyle>
          <a:p>
            <a:fld id="{E8B9EFF3-D1E0-43A2-B241-4CB18E1B325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75773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B9EFF3-D1E0-43A2-B241-4CB18E1B325A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71821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5EFAEC-B3FB-5970-38EB-286A0868F5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FEE1980-53FA-0819-0A95-740FA0DA59B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B516141-4CE7-AC63-BD9F-65170EC4B2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38F4DA-BA1E-4E87-0D7D-3AF50C9A938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B9EFF3-D1E0-43A2-B241-4CB18E1B325A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2278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C2C2FE-C41B-8E44-536F-955488DE04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ED54ABA-51A1-C450-E4F0-4DDF1F0CAD1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5749D09-5400-50B6-146D-2B870B9215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D0CB25-5DB2-858E-DFDE-25841ABD989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B9EFF3-D1E0-43A2-B241-4CB18E1B325A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658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AE2DFA-05D4-3B87-B9E8-E9F36351D6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6E67A72-0256-861C-7ADC-0F8A11F83CF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CB000DC-4AD8-AE38-6D1D-A575C079349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646FD1-DAE1-6BC9-FCCF-C3D8AFAF860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B9EFF3-D1E0-43A2-B241-4CB18E1B325A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9514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882938-9DDF-C827-023F-27410863C3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7F13566-8E3F-120C-182F-CAC9545CF24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87078A7-D1E8-5071-BBA6-948860D13E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010EDF-67AB-2712-F8B9-68870A7E966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B9EFF3-D1E0-43A2-B241-4CB18E1B325A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4362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F1B7EB-CA4E-7B3F-E9EF-08F89AE4EC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F2746C1-B069-9336-EAD4-81D7F0AD735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96D1009-9A53-6615-4707-4DB09385E6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49833-4A6B-1592-CFEA-6A7E4C000A1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B9EFF3-D1E0-43A2-B241-4CB18E1B325A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3381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645B2A-EADC-2465-90B2-E80EF8C2E8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A3DEF76-CAEC-0DA9-0C8E-6F227E4A37B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C3712D9-9584-7282-62B0-B5BC0E058C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2525A9-FCE3-3115-AB9B-11C524A25C5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B9EFF3-D1E0-43A2-B241-4CB18E1B325A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5516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B9EFF3-D1E0-43A2-B241-4CB18E1B325A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84312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B9EFF3-D1E0-43A2-B241-4CB18E1B325A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33195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B9EFF3-D1E0-43A2-B241-4CB18E1B325A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5108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B9EFF3-D1E0-43A2-B241-4CB18E1B325A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2792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B9EFF3-D1E0-43A2-B241-4CB18E1B325A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3150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B9EFF3-D1E0-43A2-B241-4CB18E1B325A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6970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B9EFF3-D1E0-43A2-B241-4CB18E1B325A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1662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B9EFF3-D1E0-43A2-B241-4CB18E1B325A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7916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B9EFF3-D1E0-43A2-B241-4CB18E1B325A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7514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74D2B-62E6-422A-9D71-B1452469C597}" type="datetimeFigureOut">
              <a:rPr lang="en-US" smtClean="0"/>
              <a:pPr/>
              <a:t>6/3/2025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4AD1B-47CA-4651-80C1-16141C0C2E6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74D2B-62E6-422A-9D71-B1452469C597}" type="datetimeFigureOut">
              <a:rPr lang="en-US" smtClean="0"/>
              <a:pPr/>
              <a:t>6/3/2025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4AD1B-47CA-4651-80C1-16141C0C2E6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74D2B-62E6-422A-9D71-B1452469C597}" type="datetimeFigureOut">
              <a:rPr lang="en-US" smtClean="0"/>
              <a:pPr/>
              <a:t>6/3/2025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4AD1B-47CA-4651-80C1-16141C0C2E6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74D2B-62E6-422A-9D71-B1452469C597}" type="datetimeFigureOut">
              <a:rPr lang="en-US" smtClean="0"/>
              <a:pPr/>
              <a:t>6/3/2025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4AD1B-47CA-4651-80C1-16141C0C2E6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74D2B-62E6-422A-9D71-B1452469C597}" type="datetimeFigureOut">
              <a:rPr lang="en-US" smtClean="0"/>
              <a:pPr/>
              <a:t>6/3/2025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9E24AD1B-47CA-4651-80C1-16141C0C2E6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74D2B-62E6-422A-9D71-B1452469C597}" type="datetimeFigureOut">
              <a:rPr lang="en-US" smtClean="0"/>
              <a:pPr/>
              <a:t>6/3/2025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4AD1B-47CA-4651-80C1-16141C0C2E6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74D2B-62E6-422A-9D71-B1452469C597}" type="datetimeFigureOut">
              <a:rPr lang="en-US" smtClean="0"/>
              <a:pPr/>
              <a:t>6/3/2025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4AD1B-47CA-4651-80C1-16141C0C2E6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74D2B-62E6-422A-9D71-B1452469C597}" type="datetimeFigureOut">
              <a:rPr lang="en-US" smtClean="0"/>
              <a:pPr/>
              <a:t>6/3/2025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4AD1B-47CA-4651-80C1-16141C0C2E6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74D2B-62E6-422A-9D71-B1452469C597}" type="datetimeFigureOut">
              <a:rPr lang="en-US" smtClean="0"/>
              <a:pPr/>
              <a:t>6/3/2025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4AD1B-47CA-4651-80C1-16141C0C2E6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74D2B-62E6-422A-9D71-B1452469C597}" type="datetimeFigureOut">
              <a:rPr lang="en-US" smtClean="0"/>
              <a:pPr/>
              <a:t>6/3/2025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4AD1B-47CA-4651-80C1-16141C0C2E6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74D2B-62E6-422A-9D71-B1452469C597}" type="datetimeFigureOut">
              <a:rPr lang="en-US" smtClean="0"/>
              <a:pPr/>
              <a:t>6/3/2025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4AD1B-47CA-4651-80C1-16141C0C2E6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68974D2B-62E6-422A-9D71-B1452469C597}" type="datetimeFigureOut">
              <a:rPr lang="en-US" smtClean="0"/>
              <a:pPr/>
              <a:t>6/3/2025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9E24AD1B-47CA-4651-80C1-16141C0C2E6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1" r:id="rId1"/>
    <p:sldLayoutId id="2147483882" r:id="rId2"/>
    <p:sldLayoutId id="2147483883" r:id="rId3"/>
    <p:sldLayoutId id="2147483884" r:id="rId4"/>
    <p:sldLayoutId id="2147483885" r:id="rId5"/>
    <p:sldLayoutId id="2147483886" r:id="rId6"/>
    <p:sldLayoutId id="2147483887" r:id="rId7"/>
    <p:sldLayoutId id="2147483888" r:id="rId8"/>
    <p:sldLayoutId id="2147483889" r:id="rId9"/>
    <p:sldLayoutId id="2147483890" r:id="rId10"/>
    <p:sldLayoutId id="214748389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3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gif"/><Relationship Id="rId3" Type="http://schemas.openxmlformats.org/officeDocument/2006/relationships/image" Target="../media/image7.gif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743200"/>
            <a:ext cx="9144000" cy="3124200"/>
          </a:xfrm>
        </p:spPr>
        <p:txBody>
          <a:bodyPr>
            <a:normAutofit fontScale="90000"/>
          </a:bodyPr>
          <a:lstStyle/>
          <a:p>
            <a:pPr algn="ctr"/>
            <a:br>
              <a:rPr lang="en-US" dirty="0">
                <a:solidFill>
                  <a:schemeClr val="tx1"/>
                </a:solidFill>
              </a:rPr>
            </a:br>
            <a:br>
              <a:rPr lang="en-US" dirty="0">
                <a:solidFill>
                  <a:schemeClr val="tx1"/>
                </a:solidFill>
              </a:rPr>
            </a:b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accent2">
                    <a:lumMod val="50000"/>
                  </a:schemeClr>
                </a:solidFill>
                <a:effectLst/>
                <a:latin typeface="+mn-lt"/>
              </a:rPr>
              <a:t>city of lomita</a:t>
            </a:r>
            <a:br>
              <a:rPr lang="en-US" dirty="0">
                <a:solidFill>
                  <a:schemeClr val="accent2">
                    <a:lumMod val="50000"/>
                  </a:schemeClr>
                </a:solidFill>
                <a:effectLst/>
                <a:latin typeface="+mn-lt"/>
              </a:rPr>
            </a:br>
            <a:r>
              <a:rPr lang="en-US" dirty="0">
                <a:solidFill>
                  <a:schemeClr val="accent2">
                    <a:lumMod val="50000"/>
                  </a:schemeClr>
                </a:solidFill>
                <a:effectLst/>
                <a:latin typeface="+mn-lt"/>
              </a:rPr>
              <a:t>1st quarter </a:t>
            </a:r>
            <a:br>
              <a:rPr lang="en-US" dirty="0">
                <a:solidFill>
                  <a:schemeClr val="accent2">
                    <a:lumMod val="50000"/>
                  </a:schemeClr>
                </a:solidFill>
                <a:effectLst/>
                <a:latin typeface="+mn-lt"/>
              </a:rPr>
            </a:br>
            <a:r>
              <a:rPr lang="en-US" dirty="0">
                <a:solidFill>
                  <a:schemeClr val="accent2">
                    <a:lumMod val="50000"/>
                  </a:schemeClr>
                </a:solidFill>
                <a:effectLst/>
                <a:latin typeface="+mn-lt"/>
              </a:rPr>
              <a:t>Law Enforcement Update</a:t>
            </a:r>
            <a:br>
              <a:rPr lang="en-US" dirty="0">
                <a:solidFill>
                  <a:schemeClr val="accent2">
                    <a:lumMod val="50000"/>
                  </a:schemeClr>
                </a:solidFill>
                <a:effectLst/>
                <a:latin typeface="+mn-lt"/>
              </a:rPr>
            </a:br>
            <a:r>
              <a:rPr lang="en-US" dirty="0">
                <a:solidFill>
                  <a:schemeClr val="accent2">
                    <a:lumMod val="50000"/>
                  </a:schemeClr>
                </a:solidFill>
                <a:effectLst/>
                <a:latin typeface="+mn-lt"/>
              </a:rPr>
              <a:t>2025</a:t>
            </a:r>
          </a:p>
        </p:txBody>
      </p:sp>
      <p:pic>
        <p:nvPicPr>
          <p:cNvPr id="4" name="Picture 3" descr="A yellow circle with blue text and a book and palm trees&#10;&#10;Description automatically generated">
            <a:extLst>
              <a:ext uri="{FF2B5EF4-FFF2-40B4-BE49-F238E27FC236}">
                <a16:creationId xmlns:a16="http://schemas.microsoft.com/office/drawing/2014/main" id="{8BBC2760-0AAA-0EA7-AFB5-EABC2D3F11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8950" y="138953"/>
            <a:ext cx="2933700" cy="2948368"/>
          </a:xfrm>
          <a:prstGeom prst="rect">
            <a:avLst/>
          </a:prstGeom>
        </p:spPr>
      </p:pic>
      <p:pic>
        <p:nvPicPr>
          <p:cNvPr id="8" name="Picture 7" descr="Lomita Logo_Sm Blank.GIF">
            <a:extLst>
              <a:ext uri="{FF2B5EF4-FFF2-40B4-BE49-F238E27FC236}">
                <a16:creationId xmlns:a16="http://schemas.microsoft.com/office/drawing/2014/main" id="{DD6AC529-52C9-05C2-48F3-1B337FEC4C4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119568"/>
            <a:ext cx="1981200" cy="1981200"/>
          </a:xfrm>
          <a:prstGeom prst="rect">
            <a:avLst/>
          </a:prstGeom>
        </p:spPr>
      </p:pic>
      <p:pic>
        <p:nvPicPr>
          <p:cNvPr id="9" name="Picture 8" descr="LASDApproved05a.GIF">
            <a:extLst>
              <a:ext uri="{FF2B5EF4-FFF2-40B4-BE49-F238E27FC236}">
                <a16:creationId xmlns:a16="http://schemas.microsoft.com/office/drawing/2014/main" id="{DC353255-F54B-4D30-153C-2198F06DDDB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1239682"/>
            <a:ext cx="2210849" cy="1861086"/>
          </a:xfrm>
          <a:prstGeom prst="rect">
            <a:avLst/>
          </a:prstGeom>
        </p:spPr>
      </p:pic>
    </p:spTree>
  </p:cSld>
  <p:clrMapOvr>
    <a:masterClrMapping/>
  </p:clrMapOvr>
  <p:transition>
    <p:dissolv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22860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2">
                    <a:lumMod val="50000"/>
                  </a:schemeClr>
                </a:solidFill>
              </a:rPr>
              <a:t>City of Lomita </a:t>
            </a:r>
          </a:p>
        </p:txBody>
      </p:sp>
      <p:graphicFrame>
        <p:nvGraphicFramePr>
          <p:cNvPr id="4" name="Chart 3" title="2nd Quarter Average Response Times"/>
          <p:cNvGraphicFramePr/>
          <p:nvPr>
            <p:extLst>
              <p:ext uri="{D42A27DB-BD31-4B8C-83A1-F6EECF244321}">
                <p14:modId xmlns:p14="http://schemas.microsoft.com/office/powerpoint/2010/main" val="3982019602"/>
              </p:ext>
            </p:extLst>
          </p:nvPr>
        </p:nvGraphicFramePr>
        <p:xfrm>
          <a:off x="533400" y="2057400"/>
          <a:ext cx="8305800" cy="48179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0" y="695184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2">
                    <a:lumMod val="50000"/>
                  </a:schemeClr>
                </a:solidFill>
              </a:rPr>
              <a:t>2025 First Quarter Average Response Times</a:t>
            </a:r>
          </a:p>
        </p:txBody>
      </p:sp>
      <p:pic>
        <p:nvPicPr>
          <p:cNvPr id="3" name="Picture 2" descr="A yellow circle with blue text and a book and palm trees&#10;&#10;Description automatically generated">
            <a:extLst>
              <a:ext uri="{FF2B5EF4-FFF2-40B4-BE49-F238E27FC236}">
                <a16:creationId xmlns:a16="http://schemas.microsoft.com/office/drawing/2014/main" id="{450BD6EB-BC58-F2AF-1016-FBFE067719A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9578" y="1148692"/>
            <a:ext cx="1124844" cy="1130468"/>
          </a:xfrm>
          <a:prstGeom prst="rect">
            <a:avLst/>
          </a:prstGeom>
        </p:spPr>
      </p:pic>
    </p:spTree>
  </p:cSld>
  <p:clrMapOvr>
    <a:masterClrMapping/>
  </p:clrMapOvr>
  <p:transition spd="med">
    <p:randomBar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76200"/>
            <a:ext cx="9144000" cy="114300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Tahoma" pitchFamily="34" charset="0"/>
              </a:defRPr>
            </a:lvl9pPr>
          </a:lstStyle>
          <a:p>
            <a:pPr algn="ctr"/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+mn-lt"/>
                <a:cs typeface="Arial" pitchFamily="34" charset="0"/>
              </a:rPr>
              <a:t>CITY OF LOMITA EMERGENT CALL RESPONSE </a:t>
            </a:r>
          </a:p>
          <a:p>
            <a:pPr algn="ctr"/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+mn-lt"/>
                <a:cs typeface="Arial" pitchFamily="34" charset="0"/>
              </a:rPr>
              <a:t>1st Quarter 2025 Page 1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3521508"/>
              </p:ext>
            </p:extLst>
          </p:nvPr>
        </p:nvGraphicFramePr>
        <p:xfrm>
          <a:off x="228600" y="838199"/>
          <a:ext cx="8686800" cy="5718046"/>
        </p:xfrm>
        <a:graphic>
          <a:graphicData uri="http://schemas.openxmlformats.org/drawingml/2006/table">
            <a:tbl>
              <a:tblPr bandRow="1">
                <a:tableStyleId>{C4B1156A-380E-4F78-BDF5-A606A8083BF9}</a:tableStyleId>
              </a:tblPr>
              <a:tblGrid>
                <a:gridCol w="6375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868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648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9802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4203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4203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7780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3756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45720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DATE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LOCATION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TYPE OF CALL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ENTRY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ENROUTE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ARRIVAL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RESP TIME MIN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TAG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085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01/02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PV DR N/ROLLING VISTA DR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TRAFFIC COLLISIN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0445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0446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0450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085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01/02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PCH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DISTURBANCE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1125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1126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1129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7"/>
                  </a:ext>
                </a:extLst>
              </a:tr>
              <a:tr h="18085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01/02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241ST STREET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ASSAULT W/WEAPON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2239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2240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2247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8"/>
                  </a:ext>
                </a:extLst>
              </a:tr>
              <a:tr h="18808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01/02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241ST STREET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MEDICAL RESCUE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2307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2308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2308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808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01/03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ESHELMAN AV/LOMITA BL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MEDICAL RESCUE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1540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1541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1548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808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01/04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CRENSHAW BL/LOMITA BL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TRAFFIC COLLISIN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0636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0637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808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01/04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OAK ST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FAMILY DISTURBANCE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1253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1254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1258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8808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01/04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LUCILLE AV/PCH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MEDICAL RESCUE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2226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2227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2228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8808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01/05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255TH STREET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BURGLARY TO RES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0530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0531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8808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01/05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MCKENNA CT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MEDICAL RESCUE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1953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1954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1956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8808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01/07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PCH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MEDICAL RESCUE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0235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0236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4152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01/07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LOMITA BL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ASSAULT W/WEAPON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1229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1230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1233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8808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01/07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250TH ST/PENNSYLVANIA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MEDICAL RESCUE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1302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1303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1306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8808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01/07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COMAL CT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BURGLARY TO RES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2110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2111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2112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9010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01/10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PCH/NARBONNE AV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MEDICAL RESCUE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1605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1606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1606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8808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01/10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PCH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GRAND THEFT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1907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1907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1907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8808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01/10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OAK ST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FAMILY DISTURBANCE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2130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2131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2135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9010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01/12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COLLISON ST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BURGLARY TO RES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8808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01/13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PCH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BURG TO BUSINESS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2336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2337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2338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8808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01/14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NARBONNE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FIRE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0437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0438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9010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01/14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WALNUT ST/LOMITA BL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TRAFFIC COLLISIN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1427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1428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1429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8808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01/14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PCH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MEDICAL RESCUE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1719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1720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1722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8808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01/16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PCH/ESHELMAN AT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ROBBERY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1559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1600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1603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9010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01/17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253RD ST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MEDICAL RESCUE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0821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0822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18808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01/18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OAK ST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MEDICAL RESCUE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1317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1318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1321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18808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01/18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PCH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DISTURBANCE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1942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1943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1947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19010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01/19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PCH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MEDICAL RESCUE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0903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0904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18808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01/19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255TH STREET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DISTURBANCE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1411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1412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1414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</a:tbl>
          </a:graphicData>
        </a:graphic>
      </p:graphicFrame>
      <p:pic>
        <p:nvPicPr>
          <p:cNvPr id="2" name="Picture 1" descr="A yellow circle with blue text and a book and palm trees&#10;&#10;Description automatically generated">
            <a:extLst>
              <a:ext uri="{FF2B5EF4-FFF2-40B4-BE49-F238E27FC236}">
                <a16:creationId xmlns:a16="http://schemas.microsoft.com/office/drawing/2014/main" id="{F030A0AE-0621-0172-32F7-8911BEF002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89647"/>
            <a:ext cx="685800" cy="689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5768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F4501A08-BD46-2847-E589-012894D21C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67F1436-E9CC-DEDC-477D-22FB80270988}"/>
              </a:ext>
            </a:extLst>
          </p:cNvPr>
          <p:cNvSpPr txBox="1">
            <a:spLocks/>
          </p:cNvSpPr>
          <p:nvPr/>
        </p:nvSpPr>
        <p:spPr>
          <a:xfrm>
            <a:off x="0" y="76200"/>
            <a:ext cx="9144000" cy="114300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Tahoma" pitchFamily="34" charset="0"/>
              </a:defRPr>
            </a:lvl9pPr>
          </a:lstStyle>
          <a:p>
            <a:pPr algn="ctr"/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+mn-lt"/>
                <a:cs typeface="Arial" pitchFamily="34" charset="0"/>
              </a:rPr>
              <a:t>CITY OF LOMITA EMERGENT CALL RESPONSE </a:t>
            </a:r>
          </a:p>
          <a:p>
            <a:pPr algn="ctr"/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+mn-lt"/>
                <a:cs typeface="Arial" pitchFamily="34" charset="0"/>
              </a:rPr>
              <a:t>1st Quarter 2025 Page 2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CD092BF0-955E-7B73-D254-06A5803F2A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9016328"/>
              </p:ext>
            </p:extLst>
          </p:nvPr>
        </p:nvGraphicFramePr>
        <p:xfrm>
          <a:off x="228600" y="838199"/>
          <a:ext cx="8686800" cy="5718046"/>
        </p:xfrm>
        <a:graphic>
          <a:graphicData uri="http://schemas.openxmlformats.org/drawingml/2006/table">
            <a:tbl>
              <a:tblPr bandRow="1">
                <a:tableStyleId>{C4B1156A-380E-4F78-BDF5-A606A8083BF9}</a:tableStyleId>
              </a:tblPr>
              <a:tblGrid>
                <a:gridCol w="6375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868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648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9802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4203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4203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7780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3756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45720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DATE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LOCATION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TYPE OF CALL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ENTRY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ENROUTE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ARRIVAL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RESP TIME MIN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TAG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085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01/19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ANDREO AV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DISTURBANCE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2117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2118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2121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085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01/19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PV DR N/WESTERN AV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TRAFFIC COLLISIN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2119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2120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2122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7"/>
                  </a:ext>
                </a:extLst>
              </a:tr>
              <a:tr h="18085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01/19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247TH STREET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ASSAULT 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2152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2153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2156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8"/>
                  </a:ext>
                </a:extLst>
              </a:tr>
              <a:tr h="18808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01/19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247TH STREET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ASSAULT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2334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2335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2338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808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01/20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247TH STREET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ASSAULT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0746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0747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808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01/20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OAK ST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ASSAULT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1241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1242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1244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808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01/21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LOMITA BL/WOODWARD AV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MEDICAL RESCUE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1307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1308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1310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8808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01/22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HALLWORTH AV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BURGLARY TO RES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1837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1838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1840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8808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01/23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257TH ST/WALNUT ST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MEDICAL RESCUE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1605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1606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1610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8808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01/23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247TH STREET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MEDICAL RESCUE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1851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1852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1855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8808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01/24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PCH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MEDICAL RESCUE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1439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1440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1445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4152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01/24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PCH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DISTURBANCE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2131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2132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2132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8808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01/24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ALLIENE AV/LOMITA BL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TRAFFIC COLLISIN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2143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2144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2147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8808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01/24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NARBONNE AV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DISTURBANCE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2253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2254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2256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9010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01/25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LOMITA BL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DISTURBANCE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0221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0222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8808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01/25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257TH ST/WALNUT ST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MEDICAL RESCUE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0941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0942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8808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01/25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PENNSYLVANIA AV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MEDICAL RESCUE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1836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1837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1840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9010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01/26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PCH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BURGLARY TO RES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1546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1547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1547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8808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01/27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NARBONNE AV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TRAFFIC COLLISIN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0039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0040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8808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01/29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ESHELMAN AV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STOLEN VEHICLE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0532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0533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0535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9010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01/30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PCH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BURG TO BUSINESS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0759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0800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0801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8808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01/30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WALNUT AV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DISTURBANCE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2034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2035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2037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8808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01/31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CYPRESS ST/PCH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TRAFFIC COLLISIN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9010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01/31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ESHELMAN AV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BATTERY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1812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1813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1815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18808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02/01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PCH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MEDICAL RESCUE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0628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0629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0630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18808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02/02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OAK ST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MEDICAL RESCUE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0728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0729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0729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19010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02/02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PCH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BURG TO BUSINESS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2118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2119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2119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18808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02/04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PCH/PENNSYLVANIA AV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MEDICAL RESCUE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1128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1129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1129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</a:tbl>
          </a:graphicData>
        </a:graphic>
      </p:graphicFrame>
      <p:pic>
        <p:nvPicPr>
          <p:cNvPr id="2" name="Picture 1" descr="A yellow circle with blue text and a book and palm trees&#10;&#10;Description automatically generated">
            <a:extLst>
              <a:ext uri="{FF2B5EF4-FFF2-40B4-BE49-F238E27FC236}">
                <a16:creationId xmlns:a16="http://schemas.microsoft.com/office/drawing/2014/main" id="{9B8A94B2-9CB5-676E-927B-B157E1DC5F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89647"/>
            <a:ext cx="685800" cy="689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4211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058805E0-0BA2-5E2D-E2CF-EF94685D9A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3BFDC9D-1CB0-F64A-1EB5-032BCCF892AA}"/>
              </a:ext>
            </a:extLst>
          </p:cNvPr>
          <p:cNvSpPr txBox="1">
            <a:spLocks/>
          </p:cNvSpPr>
          <p:nvPr/>
        </p:nvSpPr>
        <p:spPr>
          <a:xfrm>
            <a:off x="0" y="76200"/>
            <a:ext cx="9144000" cy="114300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Tahoma" pitchFamily="34" charset="0"/>
              </a:defRPr>
            </a:lvl9pPr>
          </a:lstStyle>
          <a:p>
            <a:pPr algn="ctr"/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+mn-lt"/>
                <a:cs typeface="Arial" pitchFamily="34" charset="0"/>
              </a:rPr>
              <a:t>CITY OF LOMITA EMERGENT CALL RESPONSE </a:t>
            </a:r>
          </a:p>
          <a:p>
            <a:pPr algn="ctr"/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+mn-lt"/>
                <a:cs typeface="Arial" pitchFamily="34" charset="0"/>
              </a:rPr>
              <a:t>1st Quarter 2025 Page 3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E51F4229-032F-63F4-1FBB-3CFD1DFC7B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935951"/>
              </p:ext>
            </p:extLst>
          </p:nvPr>
        </p:nvGraphicFramePr>
        <p:xfrm>
          <a:off x="228600" y="838199"/>
          <a:ext cx="8686800" cy="5718046"/>
        </p:xfrm>
        <a:graphic>
          <a:graphicData uri="http://schemas.openxmlformats.org/drawingml/2006/table">
            <a:tbl>
              <a:tblPr bandRow="1">
                <a:tableStyleId>{C4B1156A-380E-4F78-BDF5-A606A8083BF9}</a:tableStyleId>
              </a:tblPr>
              <a:tblGrid>
                <a:gridCol w="6375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868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648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9802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4203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4203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7780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3756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45720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DATE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LOCATION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TYPE OF CALL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ENTRY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ENROUTE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ARRIVAL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RESP TIME MIN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TAG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085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02/04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NARBONNE AV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MEDICAL RESCUE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1319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1320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1322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085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02/04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PCH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VANDALISM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1631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1632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1633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7"/>
                  </a:ext>
                </a:extLst>
              </a:tr>
              <a:tr h="18085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02/05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OAK ST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FAMILY DISTURBANCE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0240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0241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0241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8"/>
                  </a:ext>
                </a:extLst>
              </a:tr>
              <a:tr h="18808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02/06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ESHELMAN AV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MEDICAL RESCUE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0135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0136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0138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808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02/07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PCH/ESHELMAN AV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FIRE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1344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1345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1345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808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02/07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264TH STREET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BURGLARY TO RES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2327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2328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2330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808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02/08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PCH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PETTY THEFT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1950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1951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1952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8808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02/09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LOMITA BL/WALNUT AV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MEDICAL RESCUE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1519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1520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1521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8808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02/09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NARBONNE AV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TRAFFIC COLLISIN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1639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1640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1641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8808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02/09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249TH ST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FAMILY DISTURBANCE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1842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1843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1845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8808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02/10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OAK ST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DISTURBANCE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0130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0131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0132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4152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02/10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241ST STREET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DISTURBANCE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0924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0925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0922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8808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02/11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ESHELMAN AV/LOMITA BL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MEDICAL RESCUE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1500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1501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1503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8808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02/11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256TH STREET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BURGLARY TO RES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2106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2114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2106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9010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02/13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OAK ST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MEDICAL RESCUE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8808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02/14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CYPRESS ST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SUSPICIOUS PERSON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1418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1419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1421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8808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02/14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WALNUT ST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SUSPICIOUS PERSON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2333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2334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2336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9010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02/16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WALNUT ST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MEDICAL RESCUE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0902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0903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0904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8808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02/16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253RD ST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BURGLARY TO RES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1624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1625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1628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8808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02/17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OAK ST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BATTERY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1101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1102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1105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9010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02/17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OAK ST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BATTERY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1101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1102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1102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8808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02/17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262ND STREET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MEDICAL RESCUE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1912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1912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1912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8808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02/17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PCH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BURG TO BUSINESS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2059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2100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2103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9010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02/18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256TH STREET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MEDICAL RESCUE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1733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1734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1734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18808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02/19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PCH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BURG TO BUSINESS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18808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02/21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PCH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BURG TO BUSINESS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0144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0145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0146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19010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02/21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WESTERN AVE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BURG TO BUSINESS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0633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0633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0637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18808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02/21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LOMITA BLVD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MEDICAL RESCUE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0753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0754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0755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</a:tbl>
          </a:graphicData>
        </a:graphic>
      </p:graphicFrame>
      <p:pic>
        <p:nvPicPr>
          <p:cNvPr id="2" name="Picture 1" descr="A yellow circle with blue text and a book and palm trees&#10;&#10;Description automatically generated">
            <a:extLst>
              <a:ext uri="{FF2B5EF4-FFF2-40B4-BE49-F238E27FC236}">
                <a16:creationId xmlns:a16="http://schemas.microsoft.com/office/drawing/2014/main" id="{DEE34181-009E-DB94-FD48-A2CADA80E1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89647"/>
            <a:ext cx="685800" cy="689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5102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1538C6F9-5F7B-93BB-6C7E-EB2719E3B5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B7E7D8B-C1DD-3E71-5B0C-38F051062F50}"/>
              </a:ext>
            </a:extLst>
          </p:cNvPr>
          <p:cNvSpPr txBox="1">
            <a:spLocks/>
          </p:cNvSpPr>
          <p:nvPr/>
        </p:nvSpPr>
        <p:spPr>
          <a:xfrm>
            <a:off x="0" y="76200"/>
            <a:ext cx="9144000" cy="114300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Tahoma" pitchFamily="34" charset="0"/>
              </a:defRPr>
            </a:lvl9pPr>
          </a:lstStyle>
          <a:p>
            <a:pPr algn="ctr"/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+mn-lt"/>
                <a:cs typeface="Arial" pitchFamily="34" charset="0"/>
              </a:rPr>
              <a:t>CITY OF LOMITA EMERGENT CALL RESPONSE </a:t>
            </a:r>
          </a:p>
          <a:p>
            <a:pPr algn="ctr"/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+mn-lt"/>
                <a:cs typeface="Arial" pitchFamily="34" charset="0"/>
              </a:rPr>
              <a:t>1st Quarter 2025 Page 4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EEBA4CC0-F1B7-8BE8-BED8-B21561CC14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0157418"/>
              </p:ext>
            </p:extLst>
          </p:nvPr>
        </p:nvGraphicFramePr>
        <p:xfrm>
          <a:off x="228600" y="838199"/>
          <a:ext cx="8686800" cy="5718046"/>
        </p:xfrm>
        <a:graphic>
          <a:graphicData uri="http://schemas.openxmlformats.org/drawingml/2006/table">
            <a:tbl>
              <a:tblPr bandRow="1">
                <a:tableStyleId>{C4B1156A-380E-4F78-BDF5-A606A8083BF9}</a:tableStyleId>
              </a:tblPr>
              <a:tblGrid>
                <a:gridCol w="6375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868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648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9802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4203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4203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7780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3756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45720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DATE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LOCATION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TYPE OF CALL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ENTRY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ENROUTE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ARRIVAL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RESP TIME MIN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TAG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085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02/21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PCH/NARBONNE AV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TRAFFIC COLLISIN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1400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1401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1401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085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02/21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WALNUT ST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MEDICAL RESCUE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1530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1531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1533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7"/>
                  </a:ext>
                </a:extLst>
              </a:tr>
              <a:tr h="18085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02/21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VIANA AV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MEDICAL RESCUE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1869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1867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1839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8"/>
                  </a:ext>
                </a:extLst>
              </a:tr>
              <a:tr h="18808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02/21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ESHELMAN AV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WELFARE CHECK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2121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2122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2124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808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02/22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246TH STREET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MEDICAL RESCUE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2110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2111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2116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808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02/23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ESHELMAN AVE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MEDICAL RESCUE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0951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0952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0953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808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02/24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250TH ST/OAK ST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MEDICAL RESCUE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0554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0555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0558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8808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02/25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OAK STREET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FAMILY DISTURBANCE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1357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1358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1400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8808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02/25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PCH/ESHELMAN AV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MEDICAL RESCUE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1434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1435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1436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8808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02/25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OAK STREET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FAMILY DISTURBANCE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1532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1533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1535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8808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02/26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NARBONNE AVE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DISTURBANCE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0057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0058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4152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02/26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248TH STREET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FAMILY DISTURBANCE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0305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0306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0306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8808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02/26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FALENA AV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MEDICAL RESCUE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1739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1740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1745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8808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02/26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245TH STREET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FAMILY DISTURBANCE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2348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2352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9010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02/27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WESTERN AV/CADDINGTON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TRAFFIC ACCIDENT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1519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1520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1521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8808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02/28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OAK STREET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MEDICAL RESCUE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0626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0627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0630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8808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03/02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NARBONNE AVE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BURGLARY TO RES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0414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0142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0142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9010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03/02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255TH ST/WOODWARD AV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ASSAULT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2137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2138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2142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8808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03/02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PCH/WALNUT AV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FAMILY DISTURBANCE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2230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2231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2233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8808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03/03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ESHELMAN AVE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TRAFFIC ACCIDENT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1337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1338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1345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9010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03/03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PCH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BURG TO BUSINESS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1623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1624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1625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8808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03/04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LOMITA BL/ESHELMAN AV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MEDICAL RESCUE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0506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0507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0510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8808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03/04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PCH/NARBONNE AV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FAMILY DISTURBANCE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1201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1202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1204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9010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03/04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LOMITA BLVD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MEDICAL RESCUE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1626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1627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1631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18808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03/04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NARBONNE AV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FAMILY DISTURBANCE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2037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2038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2040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18808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03/05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255TH STREET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FAMILY DISTURBANCE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0249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0250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0257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19010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03/05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ESHELMAN AVE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MEDICAL RESCUE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1938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1939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1942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18808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03/06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WESTERN AV/PV DR N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FAMILY DISTURBANCE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0102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0103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0104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</a:tbl>
          </a:graphicData>
        </a:graphic>
      </p:graphicFrame>
      <p:pic>
        <p:nvPicPr>
          <p:cNvPr id="2" name="Picture 1" descr="A yellow circle with blue text and a book and palm trees&#10;&#10;Description automatically generated">
            <a:extLst>
              <a:ext uri="{FF2B5EF4-FFF2-40B4-BE49-F238E27FC236}">
                <a16:creationId xmlns:a16="http://schemas.microsoft.com/office/drawing/2014/main" id="{FEBD74E5-E471-8A4C-2240-B33EFE1264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89647"/>
            <a:ext cx="685800" cy="689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6108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26AE2230-5F39-24ED-96C9-CBD99B5D10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629EE56-8BEB-FD31-AC7C-0DC2DC475A0F}"/>
              </a:ext>
            </a:extLst>
          </p:cNvPr>
          <p:cNvSpPr txBox="1">
            <a:spLocks/>
          </p:cNvSpPr>
          <p:nvPr/>
        </p:nvSpPr>
        <p:spPr>
          <a:xfrm>
            <a:off x="0" y="76200"/>
            <a:ext cx="9144000" cy="114300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Tahoma" pitchFamily="34" charset="0"/>
              </a:defRPr>
            </a:lvl9pPr>
          </a:lstStyle>
          <a:p>
            <a:pPr algn="ctr"/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+mn-lt"/>
                <a:cs typeface="Arial" pitchFamily="34" charset="0"/>
              </a:rPr>
              <a:t>CITY OF LOMITA EMERGENT CALL RESPONSE </a:t>
            </a:r>
          </a:p>
          <a:p>
            <a:pPr algn="ctr"/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+mn-lt"/>
                <a:cs typeface="Arial" pitchFamily="34" charset="0"/>
              </a:rPr>
              <a:t>1st Quarter 2025 Page 5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CCABA4C3-4683-4EE2-63AB-8389514302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8687525"/>
              </p:ext>
            </p:extLst>
          </p:nvPr>
        </p:nvGraphicFramePr>
        <p:xfrm>
          <a:off x="228600" y="838199"/>
          <a:ext cx="8686800" cy="5718046"/>
        </p:xfrm>
        <a:graphic>
          <a:graphicData uri="http://schemas.openxmlformats.org/drawingml/2006/table">
            <a:tbl>
              <a:tblPr bandRow="1">
                <a:tableStyleId>{C4B1156A-380E-4F78-BDF5-A606A8083BF9}</a:tableStyleId>
              </a:tblPr>
              <a:tblGrid>
                <a:gridCol w="6375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868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648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9802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4203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4203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7780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3756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45720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DATE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LOCATION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TYPE OF CALL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ENTRY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ENROUTE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ARRIVAL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RESP TIME MIN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TAG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085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03/06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250TH STREET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BURGLARY TO RES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2140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2141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2144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085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03/09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LOMITA BLVD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ROBBERY TO BUS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1938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1939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1941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7"/>
                  </a:ext>
                </a:extLst>
              </a:tr>
              <a:tr h="18085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03/10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ELEANOR PL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BURGLARY TO RES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1537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1538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1542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8"/>
                  </a:ext>
                </a:extLst>
              </a:tr>
              <a:tr h="18808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03/10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PCH/ESHELMAN AV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MEDICAL RESCUE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1611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1612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1612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808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03/11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PCH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DISTURBANCE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1218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1219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1220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808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03/11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258TH PLACE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BURGLARY TO RES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1346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1347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808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03/12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NARBONNE AV/LOMITA BL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SPOUSAL ASSAULT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0214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0215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0217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8808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03/12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NARBONNE AVE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TRAFFIC ACCIDENT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0753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0754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0756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8808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03/12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NARBONNE AVE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FAMILY DISTURBANCE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2157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2158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2200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8808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03/13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NARBONNE AVE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TRAFFIC ACCIDENT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0903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0904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0906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8808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03/13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PCH/ESHELMAN AVE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TRAFFIC ACCIDENT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1212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1213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1213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4152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03/15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NARBONNE AVE/PCH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TRAFFIC ACCIDENT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1512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1513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1514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8808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03/16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APPIAN WAY/PCH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MEDICAL RESCUE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0939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0940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0943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8808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03/17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ESHELMAN AVE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TRAFFIC ACCIDENT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0120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0123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0128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9010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03/17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FEIJOA AV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MEDICAL RESCUE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1010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1017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8808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03/19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LOMITA BLVD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FAMILY DISTURBANCE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0411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0412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0417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8808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03/19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VIANNA AV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FAMILY DISTURBANCE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2044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2045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2048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9010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03/22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NARBONNE AVE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BURGLARY TO RES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1443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1444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1444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8808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03/23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PCH/NARBONNE AV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TRAFFIC ACCIDENT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1050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1051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1052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8808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03/23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NARBONNE AVE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MEDICAL RESCUE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1937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1938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1939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9010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03/24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NARBONNE AVE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BURG TO BUSINESS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1325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1326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1328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8808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03/24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252ND/ESHELMAN AV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MEDICAL RESCUE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1443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1444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1445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8808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03/24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NARBONNE AVE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FAMILY DISTURBANCE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1846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1847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1911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9010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03/24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NARBONNE AVE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BURG TO BUSINESS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2344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2345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2345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18808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03/25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259TH PLACE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MEDICAL RESCUE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1212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1213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1216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18808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03/26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PENNSYLVANIA AV/HILLVIEW LN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TRAFFIC ACCIDENT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2304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2305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2306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19010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03/27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263RD STREET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MEDICAL RESCUE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1320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1321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1323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18808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03/27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257TH STREET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FAMILY DISTURBANCE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1828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1829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1831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</a:tbl>
          </a:graphicData>
        </a:graphic>
      </p:graphicFrame>
      <p:pic>
        <p:nvPicPr>
          <p:cNvPr id="2" name="Picture 1" descr="A yellow circle with blue text and a book and palm trees&#10;&#10;Description automatically generated">
            <a:extLst>
              <a:ext uri="{FF2B5EF4-FFF2-40B4-BE49-F238E27FC236}">
                <a16:creationId xmlns:a16="http://schemas.microsoft.com/office/drawing/2014/main" id="{027FC76E-A6A1-A5AA-EBF8-494716F71B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89647"/>
            <a:ext cx="685800" cy="689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7471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F2E13AD0-190F-DFC9-1EB0-9495A6B418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94D3C90-D511-CD88-1A08-D0969FF833BA}"/>
              </a:ext>
            </a:extLst>
          </p:cNvPr>
          <p:cNvSpPr txBox="1">
            <a:spLocks/>
          </p:cNvSpPr>
          <p:nvPr/>
        </p:nvSpPr>
        <p:spPr>
          <a:xfrm>
            <a:off x="0" y="76200"/>
            <a:ext cx="9144000" cy="114300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Tahoma" pitchFamily="34" charset="0"/>
              </a:defRPr>
            </a:lvl9pPr>
          </a:lstStyle>
          <a:p>
            <a:pPr algn="ctr"/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+mn-lt"/>
                <a:cs typeface="Arial" pitchFamily="34" charset="0"/>
              </a:rPr>
              <a:t>CITY OF LOMITA EMERGENT CALL RESPONSE </a:t>
            </a:r>
          </a:p>
          <a:p>
            <a:pPr algn="ctr"/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+mn-lt"/>
                <a:cs typeface="Arial" pitchFamily="34" charset="0"/>
              </a:rPr>
              <a:t>1st Quarter 2025 Page 6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B570A1B3-E6C0-227B-F0D6-024836F6C9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3743053"/>
              </p:ext>
            </p:extLst>
          </p:nvPr>
        </p:nvGraphicFramePr>
        <p:xfrm>
          <a:off x="228600" y="838199"/>
          <a:ext cx="8686800" cy="5718046"/>
        </p:xfrm>
        <a:graphic>
          <a:graphicData uri="http://schemas.openxmlformats.org/drawingml/2006/table">
            <a:tbl>
              <a:tblPr bandRow="1">
                <a:tableStyleId>{C4B1156A-380E-4F78-BDF5-A606A8083BF9}</a:tableStyleId>
              </a:tblPr>
              <a:tblGrid>
                <a:gridCol w="6375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868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648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9802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4203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4203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7780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3756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45720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DATE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LOCATION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TYPE OF CALL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ENTRY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ENROUTE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ARRIVAL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RESP TIME MIN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TAG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085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03/27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ESHELMAN AVE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FIGHT DISTURBANCE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2108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2109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2113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085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03/28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LOMITA BL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SUSPICIOUS PERSON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1506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1507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1511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7"/>
                  </a:ext>
                </a:extLst>
              </a:tr>
              <a:tr h="18085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03/28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LOMITA BL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POSS CAR JACKING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2346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2346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2346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8"/>
                  </a:ext>
                </a:extLst>
              </a:tr>
              <a:tr h="18808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03/29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256TH STREET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BURGLARY TO RES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1427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1428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1431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808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03/31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BLAND PLACE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TRAFFIC ACCIDENT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1902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1903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1905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808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04/02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BECKNEL AVE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MEDICAL RESCUE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1858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1859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1904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808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04/04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CRENSHAW BL/LOMITA BL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FIRE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1439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1440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1443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8808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04/05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NARBONNE AV/PCH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FIRE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0757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0758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0759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8808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04/05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PCH/PENNSYLVANIA AV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FIRE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0810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0811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0814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8808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04/05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LOMITA BLVD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BURG TO BUSINESS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2245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2246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2247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8808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04/06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NARBONNE AVE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SPOUSAL ASSAULT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1546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1547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1547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4152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04/07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NORDMAN STREET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MEDICAL RESCUE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1306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1307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1309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8808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04/07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BANI AVE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BURGLARY TO RES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1952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1953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1954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8808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04/07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LOMITA BLVD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VANDALISM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9010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04/08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LOMITA BL/NARBONNE AV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TRAFFIC ACCIDENT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1743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1744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1747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8808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04/10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NARBONNE AVE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FAMILY DISTURBANCE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2128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2129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2130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8808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04/12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263RD ST/ALTA VISTA AV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BURGLARY TO RES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1010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9010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04/12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PCH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MEDICAL RESCUE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1253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1254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1256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8808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04/12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249TH STREET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MEDICAL RESCUE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1650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1652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8808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04/12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LOMITA BLVD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TRAFFIC ACCIDENT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1812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1813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1814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9010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04/12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247TH STREET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MEDICAL RESCUE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1850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1852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8808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04/13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253RD STREET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MEDICAL RESCUE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1639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1640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1642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8808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04/15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LOMITA BLVD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TRAFFIC ACCIDENT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0610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0611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0613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9010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04/15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PV DR EAST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MEDICAL RESCUE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1230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1231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1231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18808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04/15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PCH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SPOUSAL ASSAULT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2146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2147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2148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18808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04/16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NARBONNE AVE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FIGHT DISTURBANCE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1444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1444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1444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19010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04/16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NARBONNE AVE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TRAFFIC ACCIDENT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1642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1643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1643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18808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04/16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PCH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MEDICAL RESCUE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1704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1705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1709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</a:tbl>
          </a:graphicData>
        </a:graphic>
      </p:graphicFrame>
      <p:pic>
        <p:nvPicPr>
          <p:cNvPr id="2" name="Picture 1" descr="A yellow circle with blue text and a book and palm trees&#10;&#10;Description automatically generated">
            <a:extLst>
              <a:ext uri="{FF2B5EF4-FFF2-40B4-BE49-F238E27FC236}">
                <a16:creationId xmlns:a16="http://schemas.microsoft.com/office/drawing/2014/main" id="{B4B6F8EE-BF4D-E5EB-8A5D-87C6128297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89647"/>
            <a:ext cx="685800" cy="689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6718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7D079F8B-CA28-DDBA-82A1-1071A70AA8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7B69141-4E02-2563-0216-7478F7481FC9}"/>
              </a:ext>
            </a:extLst>
          </p:cNvPr>
          <p:cNvSpPr txBox="1">
            <a:spLocks/>
          </p:cNvSpPr>
          <p:nvPr/>
        </p:nvSpPr>
        <p:spPr>
          <a:xfrm>
            <a:off x="0" y="76200"/>
            <a:ext cx="9144000" cy="114300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Tahoma" pitchFamily="34" charset="0"/>
              </a:defRPr>
            </a:lvl9pPr>
          </a:lstStyle>
          <a:p>
            <a:pPr algn="ctr"/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+mn-lt"/>
                <a:cs typeface="Arial" pitchFamily="34" charset="0"/>
              </a:rPr>
              <a:t>CITY OF LOMITA EMERGENT CALL RESPONSE </a:t>
            </a:r>
          </a:p>
          <a:p>
            <a:pPr algn="ctr"/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+mn-lt"/>
                <a:cs typeface="Arial" pitchFamily="34" charset="0"/>
              </a:rPr>
              <a:t>1st Quarter 2025 Page 7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1AF96D23-EE05-32DD-3294-A300204B8E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9802139"/>
              </p:ext>
            </p:extLst>
          </p:nvPr>
        </p:nvGraphicFramePr>
        <p:xfrm>
          <a:off x="228600" y="838199"/>
          <a:ext cx="8686800" cy="5718046"/>
        </p:xfrm>
        <a:graphic>
          <a:graphicData uri="http://schemas.openxmlformats.org/drawingml/2006/table">
            <a:tbl>
              <a:tblPr bandRow="1">
                <a:tableStyleId>{C4B1156A-380E-4F78-BDF5-A606A8083BF9}</a:tableStyleId>
              </a:tblPr>
              <a:tblGrid>
                <a:gridCol w="6375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868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648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9802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4203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4203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7780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3756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45720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DATE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LOCATION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TYPE OF CALL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ENTRY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ENROUTE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ARRIVAL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RESP TIME MIN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TAG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085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04/17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PCH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FIRE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1502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1503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1505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085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04/19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OAK STREET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SPOUSAL ASSAULT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0945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0946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0946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7"/>
                  </a:ext>
                </a:extLst>
              </a:tr>
              <a:tr h="18085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04/19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LOMITA BL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SUSPICIOUS PERSON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0946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0947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0952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8"/>
                  </a:ext>
                </a:extLst>
              </a:tr>
              <a:tr h="18808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04/19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NARBONNE AVE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TRAFFIC ACCIDENT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1540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1541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1542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808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04/21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LOMITA BL/WALNUT AV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TRAFFIC ACCIDENT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2342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2343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2344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808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04/22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PCH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MEDICAL RESCUE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1129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1130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1131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808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04/23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PCH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TRAFFIC ACCIDENT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1442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1423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1445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8808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04/25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256TH ST/OAK ST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TRAFFIC ACCIDENT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0804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0804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0808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8808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04/25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ESHELMAN AVE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STOLEN VEHICLE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1342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1343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1344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8808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04/26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PCH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ROBBERY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0024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0025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0026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8808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04/26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CYPRESS ST/PCH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SPOUSAL ASSAULT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1521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1522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1523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4152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04/27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NARBONNE AVE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BURG TO BUSINESS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8808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04/29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250TH ST/PENNSYLVANIA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TRAFFIC ACCIDENT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1648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1652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88084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90107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88084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88084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90107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88084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88084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90107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88084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88084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90107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188084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188084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190107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188084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0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</a:tbl>
          </a:graphicData>
        </a:graphic>
      </p:graphicFrame>
      <p:pic>
        <p:nvPicPr>
          <p:cNvPr id="2" name="Picture 1" descr="A yellow circle with blue text and a book and palm trees&#10;&#10;Description automatically generated">
            <a:extLst>
              <a:ext uri="{FF2B5EF4-FFF2-40B4-BE49-F238E27FC236}">
                <a16:creationId xmlns:a16="http://schemas.microsoft.com/office/drawing/2014/main" id="{52E51BB5-04B3-BA8B-C641-7F31D39535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89647"/>
            <a:ext cx="685800" cy="689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5576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LASDApproved05a.G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5391" y="381000"/>
            <a:ext cx="2226832" cy="1874539"/>
          </a:xfrm>
          <a:prstGeom prst="rect">
            <a:avLst/>
          </a:prstGeom>
        </p:spPr>
      </p:pic>
      <p:sp>
        <p:nvSpPr>
          <p:cNvPr id="10" name="Flowchart: Alternate Process 9"/>
          <p:cNvSpPr/>
          <p:nvPr/>
        </p:nvSpPr>
        <p:spPr>
          <a:xfrm>
            <a:off x="152400" y="152400"/>
            <a:ext cx="8839200" cy="6553200"/>
          </a:xfrm>
          <a:prstGeom prst="flowChartAlternateProcess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 descr="Lomita Logo_Sm Blank.GIF">
            <a:extLst>
              <a:ext uri="{FF2B5EF4-FFF2-40B4-BE49-F238E27FC236}">
                <a16:creationId xmlns:a16="http://schemas.microsoft.com/office/drawing/2014/main" id="{41E5AD4C-402D-2EE7-8A8A-FD4B57335D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457" y="1676400"/>
            <a:ext cx="1981200" cy="1981200"/>
          </a:xfrm>
          <a:prstGeom prst="rect">
            <a:avLst/>
          </a:prstGeom>
        </p:spPr>
      </p:pic>
      <p:pic>
        <p:nvPicPr>
          <p:cNvPr id="11" name="Picture 10" descr="A yellow circle with blue text and a book and palm trees&#10;&#10;Description automatically generated">
            <a:extLst>
              <a:ext uri="{FF2B5EF4-FFF2-40B4-BE49-F238E27FC236}">
                <a16:creationId xmlns:a16="http://schemas.microsoft.com/office/drawing/2014/main" id="{FB7EDAC4-FFC7-0408-23DF-BB7C371C5DD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1920420"/>
            <a:ext cx="1971343" cy="198120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3AFB43FD-FF76-CD1E-A5B2-C9E3E16575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8110" y="1993026"/>
            <a:ext cx="4847780" cy="4625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ASDApproved05a.G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3200400"/>
            <a:ext cx="2210849" cy="1861086"/>
          </a:xfrm>
          <a:prstGeom prst="rect">
            <a:avLst/>
          </a:prstGeom>
        </p:spPr>
      </p:pic>
      <p:pic>
        <p:nvPicPr>
          <p:cNvPr id="6" name="Picture 5" descr="Lomita Logo_Sm Blank.G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3352800"/>
            <a:ext cx="1981200" cy="19812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190609" y="533400"/>
            <a:ext cx="913036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i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PRESENTED BY </a:t>
            </a:r>
          </a:p>
          <a:p>
            <a:pPr algn="ctr"/>
            <a:r>
              <a:rPr lang="en-US" sz="3600" i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CAPTAIN KIMBERLY GUERRERO LOMITA STATION</a:t>
            </a:r>
          </a:p>
        </p:txBody>
      </p:sp>
      <p:pic>
        <p:nvPicPr>
          <p:cNvPr id="2" name="Picture 1" descr="A person in a police uniform&#10;&#10;Description automatically generated">
            <a:extLst>
              <a:ext uri="{FF2B5EF4-FFF2-40B4-BE49-F238E27FC236}">
                <a16:creationId xmlns:a16="http://schemas.microsoft.com/office/drawing/2014/main" id="{BD7AA547-E139-CAC4-CBA0-B00A175490A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4143" y="2260832"/>
            <a:ext cx="1640860" cy="2051075"/>
          </a:xfrm>
          <a:prstGeom prst="rect">
            <a:avLst/>
          </a:prstGeom>
        </p:spPr>
      </p:pic>
      <p:pic>
        <p:nvPicPr>
          <p:cNvPr id="7" name="Picture 6" descr="A yellow circle with blue text and a book and palm trees&#10;&#10;Description automatically generated">
            <a:extLst>
              <a:ext uri="{FF2B5EF4-FFF2-40B4-BE49-F238E27FC236}">
                <a16:creationId xmlns:a16="http://schemas.microsoft.com/office/drawing/2014/main" id="{BAC27B21-3AAD-3803-A382-FF3B0FD137E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075" y="4374776"/>
            <a:ext cx="2210849" cy="2221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4048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763982" y="152400"/>
            <a:ext cx="346471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solidFill>
                  <a:schemeClr val="accent2">
                    <a:lumMod val="50000"/>
                  </a:schemeClr>
                </a:solidFill>
              </a:rPr>
              <a:t>TRAFFIC</a:t>
            </a:r>
          </a:p>
        </p:txBody>
      </p:sp>
      <p:pic>
        <p:nvPicPr>
          <p:cNvPr id="5" name="Picture 4" descr="TrafficLight.g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134389"/>
            <a:ext cx="371475" cy="942975"/>
          </a:xfrm>
          <a:prstGeom prst="rect">
            <a:avLst/>
          </a:prstGeom>
        </p:spPr>
      </p:pic>
      <p:pic>
        <p:nvPicPr>
          <p:cNvPr id="6" name="Picture 5" descr="TrafficLight.g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7974" y="152400"/>
            <a:ext cx="371475" cy="9429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72000" y="3909745"/>
            <a:ext cx="4480922" cy="2808682"/>
          </a:xfrm>
          <a:prstGeom prst="rect">
            <a:avLst/>
          </a:prstGeom>
        </p:spPr>
      </p:pic>
      <p:sp>
        <p:nvSpPr>
          <p:cNvPr id="2" name="AutoShape 2" descr="Image result for traffic accident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" name="AutoShape 4" descr="Image result for traffic accidents"/>
          <p:cNvSpPr>
            <a:spLocks noChangeAspect="1" noChangeArrowheads="1"/>
          </p:cNvSpPr>
          <p:nvPr/>
        </p:nvSpPr>
        <p:spPr bwMode="auto">
          <a:xfrm>
            <a:off x="641316" y="5976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5575" y="3909744"/>
            <a:ext cx="4299288" cy="280868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47065" y="1075731"/>
            <a:ext cx="3698551" cy="26580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F28E4A0-86D1-71B3-28D8-53D0591B3C2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7975" y="1296523"/>
            <a:ext cx="2213040" cy="2219136"/>
          </a:xfrm>
          <a:prstGeom prst="rect">
            <a:avLst/>
          </a:prstGeom>
        </p:spPr>
      </p:pic>
      <p:pic>
        <p:nvPicPr>
          <p:cNvPr id="8" name="Picture 7" descr="Lomita Logo_Sm Blank.GIF">
            <a:extLst>
              <a:ext uri="{FF2B5EF4-FFF2-40B4-BE49-F238E27FC236}">
                <a16:creationId xmlns:a16="http://schemas.microsoft.com/office/drawing/2014/main" id="{DA68C296-CF82-0791-966B-2A4A88EBC20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1279" y="1296523"/>
            <a:ext cx="2132477" cy="2132477"/>
          </a:xfrm>
          <a:prstGeom prst="rect">
            <a:avLst/>
          </a:prstGeom>
        </p:spPr>
      </p:pic>
    </p:spTree>
  </p:cSld>
  <p:clrMapOvr>
    <a:masterClrMapping/>
  </p:clrMapOvr>
  <p:transition spd="med">
    <p:blinds dir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057441" y="6324600"/>
            <a:ext cx="3124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b="1" dirty="0">
                <a:solidFill>
                  <a:schemeClr val="accent2">
                    <a:lumMod val="50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1st Quarter Comparison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3927387"/>
              </p:ext>
            </p:extLst>
          </p:nvPr>
        </p:nvGraphicFramePr>
        <p:xfrm>
          <a:off x="372177" y="1297018"/>
          <a:ext cx="8416671" cy="4789629"/>
        </p:xfrm>
        <a:graphic>
          <a:graphicData uri="http://schemas.openxmlformats.org/drawingml/2006/table">
            <a:tbl>
              <a:tblPr/>
              <a:tblGrid>
                <a:gridCol w="5774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029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3555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7744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165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8120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4323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3278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76696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77447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577447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577447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685718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</a:tblGrid>
              <a:tr h="400637"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gridSpan="4"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>
                          <a:solidFill>
                            <a:srgbClr val="2404AC"/>
                          </a:solidFill>
                          <a:latin typeface="Arial"/>
                        </a:rPr>
                        <a:t>         </a:t>
                      </a:r>
                      <a:r>
                        <a:rPr lang="en-US" sz="2000" b="1" i="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/>
                        </a:rPr>
                        <a:t>2023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/>
                        </a:rPr>
                        <a:t>       2024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/>
                        </a:rPr>
                        <a:t>         2025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3409"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JAN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FEB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MAR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Average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JAN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FEB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MAR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Average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JAN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FEB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MAR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Average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7287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latin typeface="+mn-lt"/>
                        </a:rPr>
                        <a:t>Total Collisions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24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7287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latin typeface="+mn-lt"/>
                        </a:rPr>
                        <a:t>Injury Collisions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7287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latin typeface="+mn-lt"/>
                        </a:rPr>
                        <a:t>Enforcement Index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7287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latin typeface="+mn-lt"/>
                        </a:rPr>
                        <a:t>Hazardous Cites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74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75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63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82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41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62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22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7287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latin typeface="+mn-lt"/>
                        </a:rPr>
                        <a:t>Non-</a:t>
                      </a:r>
                      <a:r>
                        <a:rPr lang="en-US" sz="1200" b="0" i="0" u="none" strike="noStrike" dirty="0" err="1">
                          <a:solidFill>
                            <a:schemeClr val="tx1"/>
                          </a:solidFill>
                          <a:latin typeface="+mn-lt"/>
                        </a:rPr>
                        <a:t>Haz</a:t>
                      </a:r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latin typeface="+mn-lt"/>
                        </a:rPr>
                        <a:t> Cites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49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42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47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46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49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44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51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29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23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24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37287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latin typeface="+mn-lt"/>
                        </a:rPr>
                        <a:t>Parking Cites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46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36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37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69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55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42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37287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latin typeface="+mn-lt"/>
                        </a:rPr>
                        <a:t>DUI Arrests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37287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latin typeface="+mn-lt"/>
                        </a:rPr>
                        <a:t>DUI Collisions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37287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latin typeface="+mn-lt"/>
                        </a:rPr>
                        <a:t>Fatal Collisions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457200" y="6047601"/>
            <a:ext cx="5867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2404AC"/>
                </a:solidFill>
                <a:latin typeface="Arial" pitchFamily="34" charset="0"/>
                <a:cs typeface="Arial" pitchFamily="34" charset="0"/>
              </a:rPr>
              <a:t>*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Traffic Enforcement Index: </a:t>
            </a:r>
            <a:r>
              <a:rPr lang="en-US" sz="1200" dirty="0" err="1">
                <a:latin typeface="Arial" pitchFamily="34" charset="0"/>
                <a:cs typeface="Arial" pitchFamily="34" charset="0"/>
              </a:rPr>
              <a:t>Haz.Cites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 + DUI Arrests / Fatal + Injury Collisions (20:1)</a:t>
            </a:r>
          </a:p>
        </p:txBody>
      </p:sp>
      <p:sp>
        <p:nvSpPr>
          <p:cNvPr id="3" name="Rectangle 2"/>
          <p:cNvSpPr/>
          <p:nvPr/>
        </p:nvSpPr>
        <p:spPr>
          <a:xfrm>
            <a:off x="19995" y="206514"/>
            <a:ext cx="91440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"/>
            <a:r>
              <a:rPr lang="en-US" sz="2800" b="1" dirty="0">
                <a:solidFill>
                  <a:schemeClr val="accent2">
                    <a:lumMod val="50000"/>
                  </a:schemeClr>
                </a:solidFill>
              </a:rPr>
              <a:t>LOMITA</a:t>
            </a:r>
          </a:p>
          <a:p>
            <a:pPr algn="ctr" fontAlgn="b"/>
            <a:r>
              <a:rPr lang="en-US" sz="2400" b="1" dirty="0">
                <a:solidFill>
                  <a:schemeClr val="accent2">
                    <a:lumMod val="50000"/>
                  </a:schemeClr>
                </a:solidFill>
              </a:rPr>
              <a:t>Traffic Stats</a:t>
            </a:r>
          </a:p>
        </p:txBody>
      </p:sp>
      <p:pic>
        <p:nvPicPr>
          <p:cNvPr id="7" name="Picture 6" descr="A yellow circle with blue text and a book and palm trees&#10;&#10;Description automatically generated">
            <a:extLst>
              <a:ext uri="{FF2B5EF4-FFF2-40B4-BE49-F238E27FC236}">
                <a16:creationId xmlns:a16="http://schemas.microsoft.com/office/drawing/2014/main" id="{55A81FB3-7D16-A2EA-5124-96757453CC6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79620"/>
            <a:ext cx="1543050" cy="155076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6220" y="1524000"/>
            <a:ext cx="9144000" cy="206210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 Black" panose="020B0A04020102020204" pitchFamily="34" charset="0"/>
              </a:rPr>
              <a:t>2025 CRIME STATS</a:t>
            </a:r>
          </a:p>
          <a:p>
            <a:pPr algn="ctr"/>
            <a:r>
              <a:rPr lang="en-US" sz="4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 Black" panose="020B0A04020102020204" pitchFamily="34" charset="0"/>
              </a:rPr>
              <a:t>1st QUARTER</a:t>
            </a:r>
          </a:p>
          <a:p>
            <a:pPr algn="ctr"/>
            <a:endParaRPr lang="en-US" sz="3200" b="1" cap="none" spc="0" dirty="0">
              <a:ln w="31550" cmpd="sng">
                <a:solidFill>
                  <a:schemeClr val="accent5"/>
                </a:solidFill>
                <a:prstDash val="solid"/>
              </a:ln>
              <a:solidFill>
                <a:srgbClr val="2404AC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788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605" y="3169186"/>
            <a:ext cx="73723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 descr="Handcuffs B_blank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4311174"/>
            <a:ext cx="2286000" cy="1840230"/>
          </a:xfrm>
          <a:prstGeom prst="rect">
            <a:avLst/>
          </a:prstGeom>
        </p:spPr>
      </p:pic>
    </p:spTree>
  </p:cSld>
  <p:clrMapOvr>
    <a:masterClrMapping/>
  </p:clrMapOvr>
  <p:transition spd="med"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88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88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78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2400" y="152400"/>
            <a:ext cx="89916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accent2">
                    <a:lumMod val="50000"/>
                  </a:schemeClr>
                </a:solidFill>
              </a:rPr>
              <a:t>2025 PART I – 1st QUARTER COMPARISON</a:t>
            </a:r>
            <a:br>
              <a:rPr lang="en-US" sz="2800" b="1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</a:rPr>
              <a:t>CITY OF LOMITA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7546916"/>
              </p:ext>
            </p:extLst>
          </p:nvPr>
        </p:nvGraphicFramePr>
        <p:xfrm>
          <a:off x="1066802" y="1600200"/>
          <a:ext cx="6857996" cy="4159251"/>
        </p:xfrm>
        <a:graphic>
          <a:graphicData uri="http://schemas.openxmlformats.org/drawingml/2006/table">
            <a:tbl>
              <a:tblPr/>
              <a:tblGrid>
                <a:gridCol w="30293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57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6572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6572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6572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6572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51177"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6BB1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BB1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BB1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BB1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2025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6BB1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BB1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BB1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BB1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2024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6BB1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BB1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BB1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BB1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2023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6BB1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BB1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BB1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BB1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2022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6BB1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BB1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BB1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BB1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2021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6BB1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BB1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BB1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BB1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8254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Homicide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6BB1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BB1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BB1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BB1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5A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6BB1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BB1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BB1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BB1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6BB1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BB1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BB1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BB1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6BB1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BB1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BB1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BB1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6BB1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BB1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BB1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BB1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6BB1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BB1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BB1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BB1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8254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Rape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6BB1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BB1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BB1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BB1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6BB1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BB1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BB1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BB1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6BB1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BB1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BB1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BB1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6BB1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BB1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BB1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BB1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6BB1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BB1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BB1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BB1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6BB1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BB1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BB1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BB1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8254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Robbery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6BB1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BB1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BB1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BB1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6BB1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BB1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BB1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BB1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6BB1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BB1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BB1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BB1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11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6BB1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BB1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BB1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BB1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5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6BB1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BB1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BB1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BB1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4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6BB1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BB1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BB1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BB1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8254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Aggravated Assault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6BB1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BB1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BB1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BB1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11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6BB1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BB1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BB1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BB1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10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6BB1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BB1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BB1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BB1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9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6BB1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BB1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BB1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BB1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22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6BB1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BB1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BB1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BB1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15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6BB1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BB1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BB1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BB1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8254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Burglary, Residence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6BB1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BB1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BB1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BB1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17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6BB1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BB1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BB1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BB1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4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6BB1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BB1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BB1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BB1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6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6BB1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BB1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BB1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BB1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6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6BB1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BB1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BB1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BB1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7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6BB1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BB1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BB1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BB1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8254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Burglary, Structure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6BB1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BB1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BB1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BB1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14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6BB1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BB1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BB1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BB1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6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6BB1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BB1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BB1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BB1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21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6BB1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BB1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BB1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BB1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6BB1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BB1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BB1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BB1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7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6BB1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BB1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BB1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BB1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8254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Vehicle Burglary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6BB1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BB1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BB1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BB1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12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6BB1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BB1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BB1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BB1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8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6BB1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BB1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BB1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BB1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6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6BB1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BB1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BB1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BB1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11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6BB1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BB1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BB1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BB1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7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6BB1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BB1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BB1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BB1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18254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Theft from Vehicle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6BB1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BB1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BB1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BB1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6BB1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BB1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BB1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BB1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6BB1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BB1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BB1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BB1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7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6BB1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BB1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BB1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BB1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4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6BB1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BB1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BB1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BB1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4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6BB1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BB1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BB1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BB1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18254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Other Larceny / Theft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6BB1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BB1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BB1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BB1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41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6BB1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BB1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BB1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BB1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42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6BB1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BB1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BB1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BB1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39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6BB1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BB1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BB1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BB1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35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6BB1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BB1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BB1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BB1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30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6BB1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BB1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BB1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BB1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18254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Grand Theft Auto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6BB1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BB1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BB1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BB1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22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6BB1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BB1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BB1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BB1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23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6BB1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BB1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BB1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BB1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11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6BB1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BB1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BB1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BB1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23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6BB1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BB1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BB1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BB1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15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6BB1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BB1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BB1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BB1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18254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Arson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6BB1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BB1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BB1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BB1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6BB1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BB1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BB1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BB1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6BB1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BB1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BB1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BB1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6BB1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BB1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BB1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BB1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6BB1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BB1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BB1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BB1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6BB1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BB1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BB1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BB1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07280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TOTAL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6BB1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BB1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BB1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BB1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125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6BB1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BB1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BB1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BB1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99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6BB1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BB1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BB1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BB1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112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6BB1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BB1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BB1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BB1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109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6BB1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BB1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BB1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BB1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</a:rPr>
                        <a:t>89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6BB1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BB1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BB1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BB1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952DDAD4-5FDC-A802-1C7E-A4093AF643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435" y="152400"/>
            <a:ext cx="718630" cy="722223"/>
          </a:xfrm>
          <a:prstGeom prst="rect">
            <a:avLst/>
          </a:prstGeom>
        </p:spPr>
      </p:pic>
    </p:spTree>
  </p:cSld>
  <p:clrMapOvr>
    <a:masterClrMapping/>
  </p:clrMapOvr>
  <p:transition spd="med">
    <p:comb dir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yellow circle with blue text and a book and palm trees&#10;&#10;Description automatically generated">
            <a:extLst>
              <a:ext uri="{FF2B5EF4-FFF2-40B4-BE49-F238E27FC236}">
                <a16:creationId xmlns:a16="http://schemas.microsoft.com/office/drawing/2014/main" id="{300483CF-C6F4-8F44-9AC1-47E37E90B22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755" y="304800"/>
            <a:ext cx="2362200" cy="23740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78C6DF0-DE06-6E0E-A4C5-F6510CB456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2178" y="83403"/>
            <a:ext cx="4433713" cy="649708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715B7D1-ED4C-A330-9024-A735C3F3F1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022" y="3234898"/>
            <a:ext cx="2927667" cy="31242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A1D4008-7AFE-859C-6982-D41EF66E0C5C}"/>
              </a:ext>
            </a:extLst>
          </p:cNvPr>
          <p:cNvSpPr txBox="1"/>
          <p:nvPr/>
        </p:nvSpPr>
        <p:spPr>
          <a:xfrm>
            <a:off x="4653204" y="6027003"/>
            <a:ext cx="4191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City of Lomita</a:t>
            </a:r>
          </a:p>
        </p:txBody>
      </p:sp>
    </p:spTree>
    <p:extLst>
      <p:ext uri="{BB962C8B-B14F-4D97-AF65-F5344CB8AC3E}">
        <p14:creationId xmlns:p14="http://schemas.microsoft.com/office/powerpoint/2010/main" val="40984821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 txBox="1">
            <a:spLocks/>
          </p:cNvSpPr>
          <p:nvPr/>
        </p:nvSpPr>
        <p:spPr>
          <a:xfrm>
            <a:off x="0" y="9934"/>
            <a:ext cx="9144000" cy="6096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uLnTx/>
                <a:uFillTx/>
                <a:ea typeface="+mj-ea"/>
                <a:cs typeface="+mj-cs"/>
              </a:rPr>
              <a:t>PART II CRIME ACTIVITY COMPARISON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099" y="388701"/>
            <a:ext cx="9067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2">
                    <a:lumMod val="50000"/>
                  </a:schemeClr>
                </a:solidFill>
              </a:rPr>
              <a:t>City of Lomita 1st Quarter 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9499136"/>
              </p:ext>
            </p:extLst>
          </p:nvPr>
        </p:nvGraphicFramePr>
        <p:xfrm>
          <a:off x="285748" y="781516"/>
          <a:ext cx="8572502" cy="6066560"/>
        </p:xfrm>
        <a:graphic>
          <a:graphicData uri="http://schemas.openxmlformats.org/drawingml/2006/table">
            <a:tbl>
              <a:tblPr bandRow="1">
                <a:tableStyleId>{69C7853C-536D-4A76-A0AE-DD22124D55A5}</a:tableStyleId>
              </a:tblPr>
              <a:tblGrid>
                <a:gridCol w="23812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382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95712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924" marR="6924" marT="6924" marB="0" anchor="b">
                    <a:solidFill>
                      <a:schemeClr val="accent2">
                        <a:lumMod val="60000"/>
                        <a:lumOff val="4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2025</a:t>
                      </a:r>
                    </a:p>
                  </a:txBody>
                  <a:tcPr marL="6924" marR="6924" marT="6924" marB="0" anchor="ctr">
                    <a:solidFill>
                      <a:schemeClr val="accent2">
                        <a:lumMod val="60000"/>
                        <a:lumOff val="4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2024</a:t>
                      </a:r>
                    </a:p>
                  </a:txBody>
                  <a:tcPr marL="6924" marR="6924" marT="6924" marB="0" anchor="ctr">
                    <a:solidFill>
                      <a:schemeClr val="accent2">
                        <a:lumMod val="60000"/>
                        <a:lumOff val="4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2023</a:t>
                      </a:r>
                    </a:p>
                  </a:txBody>
                  <a:tcPr marL="6924" marR="6924" marT="6924" marB="0" anchor="ctr">
                    <a:solidFill>
                      <a:schemeClr val="accent2">
                        <a:lumMod val="60000"/>
                        <a:lumOff val="4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2022</a:t>
                      </a:r>
                    </a:p>
                  </a:txBody>
                  <a:tcPr marL="6924" marR="6924" marT="6924" marB="0" anchor="ctr">
                    <a:solidFill>
                      <a:schemeClr val="accent2">
                        <a:lumMod val="60000"/>
                        <a:lumOff val="4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effectLst/>
                          <a:latin typeface="+mn-lt"/>
                        </a:rPr>
                        <a:t>2021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924" marR="6924" marT="6924" marB="0" anchor="ctr">
                    <a:solidFill>
                      <a:schemeClr val="accent2">
                        <a:lumMod val="60000"/>
                        <a:lumOff val="40000"/>
                        <a:alpha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1591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  <a:latin typeface="+mn-lt"/>
                        </a:rPr>
                        <a:t>Forgery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924" marR="6924" marT="6924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1591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  <a:latin typeface="+mn-lt"/>
                        </a:rPr>
                        <a:t>Fraud/ID Theft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924" marR="6924" marT="6924" marB="0" anchor="b">
                    <a:solidFill>
                      <a:schemeClr val="accent2">
                        <a:lumMod val="60000"/>
                        <a:lumOff val="4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60000"/>
                        <a:lumOff val="4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60000"/>
                        <a:lumOff val="4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60000"/>
                        <a:lumOff val="4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60000"/>
                        <a:lumOff val="4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60000"/>
                        <a:lumOff val="40000"/>
                        <a:alpha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1591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  <a:latin typeface="+mn-lt"/>
                        </a:rPr>
                        <a:t>Sex Offense, Felony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924" marR="6924" marT="6924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1591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  <a:latin typeface="+mn-lt"/>
                        </a:rPr>
                        <a:t>Sex Offense, Misdemeanor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924" marR="6924" marT="6924" marB="0" anchor="b">
                    <a:solidFill>
                      <a:schemeClr val="accent2">
                        <a:lumMod val="60000"/>
                        <a:lumOff val="4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60000"/>
                        <a:lumOff val="4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60000"/>
                        <a:lumOff val="4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60000"/>
                        <a:lumOff val="4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60000"/>
                        <a:lumOff val="4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60000"/>
                        <a:lumOff val="40000"/>
                        <a:alpha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1591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  <a:latin typeface="+mn-lt"/>
                        </a:rPr>
                        <a:t>Non-Aggravated Assault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924" marR="6924" marT="6924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1591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  <a:latin typeface="+mn-lt"/>
                        </a:rPr>
                        <a:t>Weapon Laws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924" marR="6924" marT="6924" marB="0" anchor="b">
                    <a:solidFill>
                      <a:schemeClr val="accent2">
                        <a:lumMod val="60000"/>
                        <a:lumOff val="4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60000"/>
                        <a:lumOff val="4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60000"/>
                        <a:lumOff val="4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60000"/>
                        <a:lumOff val="4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60000"/>
                        <a:lumOff val="4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60000"/>
                        <a:lumOff val="40000"/>
                        <a:alpha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1591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  <a:latin typeface="+mn-lt"/>
                        </a:rPr>
                        <a:t>Offenses Against Family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924" marR="6924" marT="6924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1591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  <a:latin typeface="+mn-lt"/>
                        </a:rPr>
                        <a:t>Liquor Laws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924" marR="6924" marT="6924" marB="0" anchor="b">
                    <a:solidFill>
                      <a:schemeClr val="accent2">
                        <a:lumMod val="60000"/>
                        <a:lumOff val="4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60000"/>
                        <a:lumOff val="4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60000"/>
                        <a:lumOff val="4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60000"/>
                        <a:lumOff val="4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60000"/>
                        <a:lumOff val="4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60000"/>
                        <a:lumOff val="40000"/>
                        <a:alpha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01591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  <a:latin typeface="+mn-lt"/>
                        </a:rPr>
                        <a:t>Drunk-Alcohol/Drugs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924" marR="6924" marT="6924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01591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  <a:latin typeface="+mn-lt"/>
                        </a:rPr>
                        <a:t>Disorderly Conduct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924" marR="6924" marT="6924" marB="0" anchor="b">
                    <a:solidFill>
                      <a:schemeClr val="accent2">
                        <a:lumMod val="60000"/>
                        <a:lumOff val="4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60000"/>
                        <a:lumOff val="4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60000"/>
                        <a:lumOff val="4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60000"/>
                        <a:lumOff val="4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60000"/>
                        <a:lumOff val="4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60000"/>
                        <a:lumOff val="40000"/>
                        <a:alpha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01591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  <a:latin typeface="+mn-lt"/>
                        </a:rPr>
                        <a:t>Vagrancy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924" marR="6924" marT="6924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01591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  <a:latin typeface="+mn-lt"/>
                        </a:rPr>
                        <a:t>Gambling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924" marR="6924" marT="6924" marB="0" anchor="b">
                    <a:solidFill>
                      <a:schemeClr val="accent2">
                        <a:lumMod val="60000"/>
                        <a:lumOff val="4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60000"/>
                        <a:lumOff val="4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60000"/>
                        <a:lumOff val="4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60000"/>
                        <a:lumOff val="4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60000"/>
                        <a:lumOff val="4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60000"/>
                        <a:lumOff val="40000"/>
                        <a:alpha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01591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  <a:latin typeface="+mn-lt"/>
                        </a:rPr>
                        <a:t>Drunk Driving-Vehicle/Boat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924" marR="6924" marT="6924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01591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  <a:latin typeface="+mn-lt"/>
                        </a:rPr>
                        <a:t>Vandalism (Non-graffiti)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924" marR="6924" marT="6924" marB="0" anchor="b">
                    <a:solidFill>
                      <a:schemeClr val="accent2">
                        <a:lumMod val="60000"/>
                        <a:lumOff val="4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60000"/>
                        <a:lumOff val="4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23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60000"/>
                        <a:lumOff val="4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60000"/>
                        <a:lumOff val="4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60000"/>
                        <a:lumOff val="4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60000"/>
                        <a:lumOff val="40000"/>
                        <a:alpha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01591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  <a:latin typeface="+mn-lt"/>
                        </a:rPr>
                        <a:t>Vandalism (Graffiti)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924" marR="6924" marT="6924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01591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  <a:latin typeface="+mn-lt"/>
                        </a:rPr>
                        <a:t>Receiving Stolen Property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924" marR="6924" marT="6924" marB="0" anchor="b">
                    <a:solidFill>
                      <a:schemeClr val="accent2">
                        <a:lumMod val="60000"/>
                        <a:lumOff val="4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60000"/>
                        <a:lumOff val="4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60000"/>
                        <a:lumOff val="4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60000"/>
                        <a:lumOff val="4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60000"/>
                        <a:lumOff val="4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60000"/>
                        <a:lumOff val="40000"/>
                        <a:alpha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01591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  <a:latin typeface="+mn-lt"/>
                        </a:rPr>
                        <a:t>Federal Offenses w/o money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924" marR="6924" marT="6924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01591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  <a:latin typeface="+mn-lt"/>
                        </a:rPr>
                        <a:t>Federal Offenses w/ money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924" marR="6924" marT="6924" marB="0" anchor="b">
                    <a:solidFill>
                      <a:schemeClr val="accent2">
                        <a:lumMod val="60000"/>
                        <a:lumOff val="4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60000"/>
                        <a:lumOff val="4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60000"/>
                        <a:lumOff val="4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60000"/>
                        <a:lumOff val="4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60000"/>
                        <a:lumOff val="4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60000"/>
                        <a:lumOff val="40000"/>
                        <a:alpha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01591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  <a:latin typeface="+mn-lt"/>
                        </a:rPr>
                        <a:t>Felonies, </a:t>
                      </a:r>
                      <a:r>
                        <a:rPr lang="en-US" sz="1200" u="none" strike="noStrike" dirty="0" err="1">
                          <a:effectLst/>
                          <a:latin typeface="+mn-lt"/>
                        </a:rPr>
                        <a:t>Misc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924" marR="6924" marT="6924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01591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  <a:latin typeface="+mn-lt"/>
                        </a:rPr>
                        <a:t>Misdemeanors, </a:t>
                      </a:r>
                      <a:r>
                        <a:rPr lang="en-US" sz="1200" u="none" strike="noStrike" dirty="0" err="1">
                          <a:effectLst/>
                          <a:latin typeface="+mn-lt"/>
                        </a:rPr>
                        <a:t>Misc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924" marR="6924" marT="6924" marB="0" anchor="b">
                    <a:solidFill>
                      <a:schemeClr val="accent2">
                        <a:lumMod val="60000"/>
                        <a:lumOff val="4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60000"/>
                        <a:lumOff val="4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60000"/>
                        <a:lumOff val="4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60000"/>
                        <a:lumOff val="4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60000"/>
                        <a:lumOff val="4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60000"/>
                        <a:lumOff val="40000"/>
                        <a:alpha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11427">
                <a:tc>
                  <a:txBody>
                    <a:bodyPr/>
                    <a:lstStyle/>
                    <a:p>
                      <a:pPr lvl="2" algn="l" fontAlgn="b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TOTAL</a:t>
                      </a:r>
                      <a:r>
                        <a:rPr lang="en-US" sz="13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CRIME</a:t>
                      </a:r>
                      <a:endParaRPr lang="en-US" sz="13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924" marR="6924" marT="6924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60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71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89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84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97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96792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 dirty="0">
                          <a:effectLst/>
                          <a:latin typeface="+mn-lt"/>
                        </a:rPr>
                        <a:t>ARRESTS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924" marR="6924" marT="6924" marB="0" anchor="b">
                    <a:solidFill>
                      <a:schemeClr val="accent2">
                        <a:lumMod val="60000"/>
                        <a:lumOff val="4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924" marR="6924" marT="6924" marB="0" anchor="b">
                    <a:solidFill>
                      <a:schemeClr val="accent2">
                        <a:lumMod val="60000"/>
                        <a:lumOff val="4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924" marR="6924" marT="6924" marB="0" anchor="b">
                    <a:solidFill>
                      <a:schemeClr val="accent2">
                        <a:lumMod val="60000"/>
                        <a:lumOff val="4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924" marR="6924" marT="6924" marB="0" anchor="b">
                    <a:solidFill>
                      <a:schemeClr val="accent2">
                        <a:lumMod val="60000"/>
                        <a:lumOff val="4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924" marR="6924" marT="6924" marB="0" anchor="b">
                    <a:solidFill>
                      <a:schemeClr val="accent2">
                        <a:lumMod val="60000"/>
                        <a:lumOff val="4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924" marR="6924" marT="6924" marB="0" anchor="b">
                    <a:solidFill>
                      <a:schemeClr val="accent2">
                        <a:lumMod val="60000"/>
                        <a:lumOff val="40000"/>
                        <a:alpha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201591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  <a:latin typeface="+mn-lt"/>
                        </a:rPr>
                        <a:t>Part I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924" marR="6924" marT="6924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34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23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23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201591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  <a:latin typeface="+mn-lt"/>
                        </a:rPr>
                        <a:t>Part II</a:t>
                      </a:r>
                      <a:endParaRPr lang="en-US" sz="12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6924" marR="6924" marT="6924" marB="0" anchor="b">
                    <a:solidFill>
                      <a:schemeClr val="accent2">
                        <a:lumMod val="60000"/>
                        <a:lumOff val="4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71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60000"/>
                        <a:lumOff val="4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83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60000"/>
                        <a:lumOff val="4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92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60000"/>
                        <a:lumOff val="4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72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60000"/>
                        <a:lumOff val="4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108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60000"/>
                        <a:lumOff val="40000"/>
                        <a:alpha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211427">
                <a:tc>
                  <a:txBody>
                    <a:bodyPr/>
                    <a:lstStyle/>
                    <a:p>
                      <a:pPr lvl="1" algn="l" fontAlgn="b"/>
                      <a:r>
                        <a:rPr lang="en-US" sz="1300" b="1" u="none" strike="noStrike" dirty="0">
                          <a:effectLst/>
                          <a:latin typeface="+mn-lt"/>
                        </a:rPr>
                        <a:t>      TOTAL</a:t>
                      </a:r>
                      <a:r>
                        <a:rPr lang="en-US" sz="1300" b="1" u="none" strike="noStrike" baseline="0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1300" b="1" u="none" strike="noStrike" dirty="0">
                          <a:effectLst/>
                          <a:latin typeface="+mn-lt"/>
                        </a:rPr>
                        <a:t>ARRESTS</a:t>
                      </a:r>
                      <a:endParaRPr lang="en-US" sz="13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924" marR="6924" marT="6924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105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102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115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93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131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211427">
                <a:tc>
                  <a:txBody>
                    <a:bodyPr/>
                    <a:lstStyle/>
                    <a:p>
                      <a:pPr lvl="1" algn="l" fontAlgn="b"/>
                      <a:endParaRPr lang="en-US" sz="1300" b="1" i="0" u="none" strike="noStrike" dirty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6924" marR="6924" marT="6924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1" i="0" u="none" strike="noStrike" dirty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1" i="0" u="none" strike="noStrike" dirty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1" i="0" u="none" strike="noStrike" dirty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1" i="0" u="none" strike="noStrike" dirty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1" i="0" u="none" strike="noStrike" dirty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201591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  <a:latin typeface="+mn-lt"/>
                        </a:rPr>
                        <a:t>Burglaries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924" marR="6924" marT="6924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7"/>
                  </a:ext>
                </a:extLst>
              </a:tr>
              <a:tr h="201591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  <a:latin typeface="+mn-lt"/>
                        </a:rPr>
                        <a:t>GTA's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924" marR="6924" marT="6924" marB="0" anchor="b">
                    <a:solidFill>
                      <a:schemeClr val="accent2">
                        <a:lumMod val="60000"/>
                        <a:lumOff val="4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60000"/>
                        <a:lumOff val="4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60000"/>
                        <a:lumOff val="4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60000"/>
                        <a:lumOff val="4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60000"/>
                        <a:lumOff val="4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60000"/>
                        <a:lumOff val="40000"/>
                        <a:alpha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8"/>
                  </a:ext>
                </a:extLst>
              </a:tr>
              <a:tr h="201591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 err="1">
                          <a:effectLst/>
                          <a:latin typeface="+mn-lt"/>
                        </a:rPr>
                        <a:t>Narco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924" marR="6924" marT="6924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34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9"/>
                  </a:ext>
                </a:extLst>
              </a:tr>
            </a:tbl>
          </a:graphicData>
        </a:graphic>
      </p:graphicFrame>
      <p:pic>
        <p:nvPicPr>
          <p:cNvPr id="7" name="Picture 6" descr="A yellow circle with blue text and a book and palm trees&#10;&#10;Description automatically generated">
            <a:extLst>
              <a:ext uri="{FF2B5EF4-FFF2-40B4-BE49-F238E27FC236}">
                <a16:creationId xmlns:a16="http://schemas.microsoft.com/office/drawing/2014/main" id="{42305A79-27E8-7475-095E-C34D7BE3D0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4086"/>
            <a:ext cx="685800" cy="689229"/>
          </a:xfrm>
          <a:prstGeom prst="rect">
            <a:avLst/>
          </a:prstGeom>
        </p:spPr>
      </p:pic>
    </p:spTree>
  </p:cSld>
  <p:clrMapOvr>
    <a:masterClrMapping/>
  </p:clrMapOvr>
  <p:transition spd="med">
    <p:split dir="in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28357" y="523379"/>
            <a:ext cx="5279748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31550" cmpd="sng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</a:rPr>
              <a:t>RESPONSE TIMES</a:t>
            </a:r>
          </a:p>
        </p:txBody>
      </p:sp>
      <p:pic>
        <p:nvPicPr>
          <p:cNvPr id="4" name="Picture 3" descr="light_bar.g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111" y="188112"/>
            <a:ext cx="2419350" cy="619125"/>
          </a:xfrm>
          <a:prstGeom prst="rect">
            <a:avLst/>
          </a:prstGeom>
        </p:spPr>
      </p:pic>
      <p:pic>
        <p:nvPicPr>
          <p:cNvPr id="6" name="Picture 5" descr="light_bar.g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188111"/>
            <a:ext cx="2419350" cy="619125"/>
          </a:xfrm>
          <a:prstGeom prst="rect">
            <a:avLst/>
          </a:prstGeom>
        </p:spPr>
      </p:pic>
      <p:pic>
        <p:nvPicPr>
          <p:cNvPr id="5" name="Picture 4" descr="A helicopter flying in the sky&#10;&#10;Description automatically generated">
            <a:extLst>
              <a:ext uri="{FF2B5EF4-FFF2-40B4-BE49-F238E27FC236}">
                <a16:creationId xmlns:a16="http://schemas.microsoft.com/office/drawing/2014/main" id="{E5B9997B-6B98-989F-9257-6C1A3546ED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08" y="1973252"/>
            <a:ext cx="4389719" cy="246921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922D021-B466-1A43-CB56-CBF261A674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38668" y="3650139"/>
            <a:ext cx="6553200" cy="3033196"/>
          </a:xfrm>
          <a:prstGeom prst="rect">
            <a:avLst/>
          </a:prstGeom>
        </p:spPr>
      </p:pic>
    </p:spTree>
  </p:cSld>
  <p:clrMapOvr>
    <a:masterClrMapping/>
  </p:clrMapOvr>
  <p:transition spd="med">
    <p:wheel spokes="8"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19147</TotalTime>
  <Words>2615</Words>
  <Application>Microsoft Office PowerPoint</Application>
  <PresentationFormat>On-screen Show (4:3)</PresentationFormat>
  <Paragraphs>1928</Paragraphs>
  <Slides>18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Arial Black</vt:lpstr>
      <vt:lpstr>Wingdings 2</vt:lpstr>
      <vt:lpstr>Lucida Sans</vt:lpstr>
      <vt:lpstr>Wingdings</vt:lpstr>
      <vt:lpstr>Arial</vt:lpstr>
      <vt:lpstr>Calibri</vt:lpstr>
      <vt:lpstr>Book Antiqua</vt:lpstr>
      <vt:lpstr>Wingdings 3</vt:lpstr>
      <vt:lpstr>Apex</vt:lpstr>
      <vt:lpstr>   city of lomita 1st quarter  Law Enforcement Update 2025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LASD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Peninsula Region 3rd Quarter Activity Update</dc:title>
  <dc:creator>rmanda</dc:creator>
  <cp:lastModifiedBy>Lina Hernandez</cp:lastModifiedBy>
  <cp:revision>1634</cp:revision>
  <cp:lastPrinted>2023-05-09T19:35:24Z</cp:lastPrinted>
  <dcterms:created xsi:type="dcterms:W3CDTF">2008-11-05T20:23:20Z</dcterms:created>
  <dcterms:modified xsi:type="dcterms:W3CDTF">2025-06-03T19:59:39Z</dcterms:modified>
</cp:coreProperties>
</file>